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1" r:id="rId3"/>
  </p:sldMasterIdLst>
  <p:notesMasterIdLst>
    <p:notesMasterId r:id="rId33"/>
  </p:notesMasterIdLst>
  <p:sldIdLst>
    <p:sldId id="335" r:id="rId4"/>
    <p:sldId id="349" r:id="rId5"/>
    <p:sldId id="364" r:id="rId6"/>
    <p:sldId id="365" r:id="rId7"/>
    <p:sldId id="359" r:id="rId8"/>
    <p:sldId id="432" r:id="rId9"/>
    <p:sldId id="436" r:id="rId10"/>
    <p:sldId id="370" r:id="rId11"/>
    <p:sldId id="346" r:id="rId12"/>
    <p:sldId id="438" r:id="rId13"/>
    <p:sldId id="350" r:id="rId14"/>
    <p:sldId id="351" r:id="rId15"/>
    <p:sldId id="371" r:id="rId16"/>
    <p:sldId id="352" r:id="rId17"/>
    <p:sldId id="347" r:id="rId18"/>
    <p:sldId id="434" r:id="rId19"/>
    <p:sldId id="372" r:id="rId20"/>
    <p:sldId id="280" r:id="rId21"/>
    <p:sldId id="340" r:id="rId22"/>
    <p:sldId id="437" r:id="rId23"/>
    <p:sldId id="353" r:id="rId24"/>
    <p:sldId id="262" r:id="rId25"/>
    <p:sldId id="303" r:id="rId26"/>
    <p:sldId id="339" r:id="rId27"/>
    <p:sldId id="433" r:id="rId28"/>
    <p:sldId id="431" r:id="rId29"/>
    <p:sldId id="373" r:id="rId30"/>
    <p:sldId id="276" r:id="rId31"/>
    <p:sldId id="302" r:id="rId32"/>
  </p:sldIdLst>
  <p:sldSz cx="12192000" cy="6858000"/>
  <p:notesSz cx="6791325" cy="98726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9">
          <p15:clr>
            <a:srgbClr val="A4A3A4"/>
          </p15:clr>
        </p15:guide>
        <p15:guide id="2" pos="213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58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-2022" y="-114"/>
      </p:cViewPr>
      <p:guideLst>
        <p:guide orient="horz" pos="3109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7CF63-2990-4B23-9CBB-55B20A12FB6D}" type="datetimeFigureOut">
              <a:rPr lang="ru-RU" smtClean="0"/>
              <a:t>27.04.2023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242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322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513" y="9377363"/>
            <a:ext cx="294322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1BE45-9711-4315-B5FB-92AD0130C8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584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1BE45-9711-4315-B5FB-92AD0130C8AA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260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 rot="-2460000">
            <a:off x="1089484" y="1730403"/>
            <a:ext cx="7531497" cy="120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 rot="-2460000">
            <a:off x="1616370" y="2470926"/>
            <a:ext cx="8681508" cy="32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25" rIns="91425" bIns="45700" anchor="t" anchorCtr="0">
            <a:normAutofit/>
          </a:bodyPr>
          <a:lstStyle>
            <a:lvl1pPr lv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 rot="-2460000">
            <a:off x="268816" y="5870575"/>
            <a:ext cx="2901949" cy="20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8EEDDBE-48DE-40EA-9D61-A5C139CA77AB}" type="datetimeFigureOut">
              <a:rPr lang="ru-RU" smtClean="0"/>
              <a:t>27.04.2023</a:t>
            </a:fld>
            <a:endParaRPr lang="ru-RU" dirty="0"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4690533" y="6284913"/>
            <a:ext cx="6299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/>
          </a:p>
        </p:txBody>
      </p:sp>
      <p:sp>
        <p:nvSpPr>
          <p:cNvPr id="22" name="Google Shape;22;p2"/>
          <p:cNvSpPr>
            <a:spLocks noGrp="1"/>
          </p:cNvSpPr>
          <p:nvPr>
            <p:ph type="sldNum" idx="12"/>
          </p:nvPr>
        </p:nvSpPr>
        <p:spPr>
          <a:xfrm>
            <a:off x="11201401" y="6170613"/>
            <a:ext cx="670983" cy="503237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559DE3C5-15BC-4300-9AC3-64D93622EC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16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 preserve="1">
  <p:cSld name="Объект с подписью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 rot="-2460000">
            <a:off x="1046573" y="1576104"/>
            <a:ext cx="6949440" cy="108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>
            <a:off x="6332737" y="2618913"/>
            <a:ext cx="5077039" cy="332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406400" algn="l">
              <a:spcBef>
                <a:spcPts val="3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spcBef>
                <a:spcPts val="3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2"/>
          </p:nvPr>
        </p:nvSpPr>
        <p:spPr>
          <a:xfrm rot="-2460000">
            <a:off x="1730605" y="2253385"/>
            <a:ext cx="7726347" cy="623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 rot="-2460000">
            <a:off x="268816" y="5870575"/>
            <a:ext cx="2901949" cy="20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4690533" y="6284913"/>
            <a:ext cx="6299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8" name="Google Shape;88;p12"/>
          <p:cNvSpPr>
            <a:spLocks noGrp="1"/>
          </p:cNvSpPr>
          <p:nvPr>
            <p:ph type="sldNum" idx="12"/>
          </p:nvPr>
        </p:nvSpPr>
        <p:spPr>
          <a:xfrm>
            <a:off x="11201401" y="6170613"/>
            <a:ext cx="670983" cy="503237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None/>
              <a:defRPr sz="16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None/>
              <a:defRPr sz="16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None/>
              <a:defRPr sz="16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None/>
              <a:defRPr sz="16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None/>
              <a:defRPr sz="16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None/>
              <a:defRPr sz="16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None/>
              <a:defRPr sz="16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None/>
              <a:defRPr sz="16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None/>
              <a:defRPr sz="16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4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1096434" y="365126"/>
            <a:ext cx="10028767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1096434" y="1100137"/>
            <a:ext cx="10028767" cy="357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 rot="-2460000">
            <a:off x="268816" y="5870575"/>
            <a:ext cx="2901949" cy="20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690533" y="6284913"/>
            <a:ext cx="6299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7"/>
          <p:cNvSpPr>
            <a:spLocks noGrp="1"/>
          </p:cNvSpPr>
          <p:nvPr>
            <p:ph type="sldNum" idx="12"/>
          </p:nvPr>
        </p:nvSpPr>
        <p:spPr>
          <a:xfrm>
            <a:off x="11201401" y="6170613"/>
            <a:ext cx="670983" cy="503237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28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 preserve="1">
  <p:cSld name="Только заголовок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1096434" y="365126"/>
            <a:ext cx="10028767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 rot="-2460000">
            <a:off x="268816" y="5870575"/>
            <a:ext cx="2901949" cy="20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4690533" y="6284913"/>
            <a:ext cx="6299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4"/>
          <p:cNvSpPr>
            <a:spLocks noGrp="1"/>
          </p:cNvSpPr>
          <p:nvPr>
            <p:ph type="sldNum" idx="12"/>
          </p:nvPr>
        </p:nvSpPr>
        <p:spPr>
          <a:xfrm>
            <a:off x="11201401" y="6170613"/>
            <a:ext cx="670983" cy="503237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14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 preserve="1">
  <p:cSld name="Пустой слайд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 rot="-2460000">
            <a:off x="268816" y="5870575"/>
            <a:ext cx="2901949" cy="20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690533" y="6284913"/>
            <a:ext cx="6299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5"/>
          <p:cNvSpPr>
            <a:spLocks noGrp="1"/>
          </p:cNvSpPr>
          <p:nvPr>
            <p:ph type="sldNum" idx="12"/>
          </p:nvPr>
        </p:nvSpPr>
        <p:spPr>
          <a:xfrm>
            <a:off x="11201401" y="6170613"/>
            <a:ext cx="670983" cy="503237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 preserve="1">
  <p:cSld name="Два объекта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1097280" y="1097280"/>
            <a:ext cx="4267200" cy="371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381000" algn="l">
              <a:spcBef>
                <a:spcPts val="30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6266688" y="1097280"/>
            <a:ext cx="4267200" cy="371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381000" algn="l">
              <a:spcBef>
                <a:spcPts val="30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1096434" y="365126"/>
            <a:ext cx="10028767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 rot="-2460000">
            <a:off x="268816" y="5870575"/>
            <a:ext cx="2901949" cy="20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4690533" y="6284913"/>
            <a:ext cx="6299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" name="Google Shape;46;p6"/>
          <p:cNvSpPr>
            <a:spLocks noGrp="1"/>
          </p:cNvSpPr>
          <p:nvPr>
            <p:ph type="sldNum" idx="12"/>
          </p:nvPr>
        </p:nvSpPr>
        <p:spPr>
          <a:xfrm>
            <a:off x="11201401" y="6170613"/>
            <a:ext cx="670983" cy="503237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30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 preserve="1">
  <p:cSld name="Заголовок и объект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1096434" y="365126"/>
            <a:ext cx="10028767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1096434" y="1100137"/>
            <a:ext cx="10028767" cy="357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 rot="-2460000">
            <a:off x="268816" y="5870575"/>
            <a:ext cx="2901949" cy="20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690533" y="6284913"/>
            <a:ext cx="6299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7"/>
          <p:cNvSpPr>
            <a:spLocks noGrp="1"/>
          </p:cNvSpPr>
          <p:nvPr>
            <p:ph type="sldNum" idx="12"/>
          </p:nvPr>
        </p:nvSpPr>
        <p:spPr>
          <a:xfrm>
            <a:off x="11201401" y="6170613"/>
            <a:ext cx="670983" cy="503237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98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 preserve="1">
  <p:cSld name="Вертикальный заголовок и текст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 rot="5400000">
            <a:off x="7871619" y="1242220"/>
            <a:ext cx="4678362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 rot="5400000">
            <a:off x="2283619" y="-1399380"/>
            <a:ext cx="4678362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 rot="-2460000">
            <a:off x="268816" y="5870575"/>
            <a:ext cx="2901949" cy="20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4690533" y="6284913"/>
            <a:ext cx="6299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8" name="Google Shape;58;p8"/>
          <p:cNvSpPr>
            <a:spLocks noGrp="1"/>
          </p:cNvSpPr>
          <p:nvPr>
            <p:ph type="sldNum" idx="12"/>
          </p:nvPr>
        </p:nvSpPr>
        <p:spPr>
          <a:xfrm>
            <a:off x="11201401" y="6170613"/>
            <a:ext cx="670983" cy="503237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11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 preserve="1">
  <p:cSld name="Заголовок и вертикальный текст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1096434" y="365126"/>
            <a:ext cx="10028767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 rot="5400000">
            <a:off x="4320911" y="-2124340"/>
            <a:ext cx="3579812" cy="10028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 rot="-2460000">
            <a:off x="268816" y="5870575"/>
            <a:ext cx="2901949" cy="20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690533" y="6284913"/>
            <a:ext cx="6299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9"/>
          <p:cNvSpPr>
            <a:spLocks noGrp="1"/>
          </p:cNvSpPr>
          <p:nvPr>
            <p:ph type="sldNum" idx="12"/>
          </p:nvPr>
        </p:nvSpPr>
        <p:spPr>
          <a:xfrm>
            <a:off x="11201401" y="6170613"/>
            <a:ext cx="670983" cy="503237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39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 preserve="1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096434" y="365126"/>
            <a:ext cx="10028767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1092200" y="1701848"/>
            <a:ext cx="4267200" cy="310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355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3"/>
          </p:nvPr>
        </p:nvSpPr>
        <p:spPr>
          <a:xfrm>
            <a:off x="6266688" y="1097280"/>
            <a:ext cx="42672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4"/>
          </p:nvPr>
        </p:nvSpPr>
        <p:spPr>
          <a:xfrm>
            <a:off x="6266688" y="1701848"/>
            <a:ext cx="4267200" cy="310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355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 rot="-2460000">
            <a:off x="268816" y="5870575"/>
            <a:ext cx="2901949" cy="20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4690533" y="6284913"/>
            <a:ext cx="6299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0"/>
          <p:cNvSpPr>
            <a:spLocks noGrp="1"/>
          </p:cNvSpPr>
          <p:nvPr>
            <p:ph type="sldNum" idx="12"/>
          </p:nvPr>
        </p:nvSpPr>
        <p:spPr>
          <a:xfrm>
            <a:off x="11201401" y="6170613"/>
            <a:ext cx="670983" cy="503237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65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-2115" y="-1587"/>
            <a:ext cx="12194116" cy="6859587"/>
          </a:xfrm>
          <a:custGeom>
            <a:avLst/>
            <a:gdLst/>
            <a:ahLst/>
            <a:cxnLst/>
            <a:rect l="l" t="t" r="r" b="b"/>
            <a:pathLst>
              <a:path w="3352800" h="2002901" extrusionOk="0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rgbClr val="08A1D9">
              <a:alpha val="7960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1096434" y="365126"/>
            <a:ext cx="10028767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1096434" y="1100137"/>
            <a:ext cx="10028767" cy="357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 rot="-2460000">
            <a:off x="268816" y="5870575"/>
            <a:ext cx="2901949" cy="20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E8EEDDBE-48DE-40EA-9D61-A5C139CA77AB}" type="datetimeFigureOut">
              <a:rPr lang="ru-RU" smtClean="0"/>
              <a:t>27.04.2023</a:t>
            </a:fld>
            <a:endParaRPr lang="ru-RU" dirty="0"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4690533" y="6284913"/>
            <a:ext cx="6299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 lang="ru-RU" dirty="0"/>
          </a:p>
        </p:txBody>
      </p:sp>
      <p:sp>
        <p:nvSpPr>
          <p:cNvPr id="16" name="Google Shape;16;p1"/>
          <p:cNvSpPr>
            <a:spLocks noGrp="1"/>
          </p:cNvSpPr>
          <p:nvPr>
            <p:ph type="sldNum" idx="12"/>
          </p:nvPr>
        </p:nvSpPr>
        <p:spPr>
          <a:xfrm>
            <a:off x="11201401" y="6170613"/>
            <a:ext cx="670983" cy="503237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559DE3C5-15BC-4300-9AC3-64D93622EC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8699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73" r:id="rId2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-4233" y="5051426"/>
            <a:ext cx="4766733" cy="1806575"/>
          </a:xfrm>
          <a:custGeom>
            <a:avLst/>
            <a:gdLst/>
            <a:ahLst/>
            <a:cxnLst/>
            <a:rect l="l" t="t" r="r" b="b"/>
            <a:pathLst>
              <a:path w="3574257" h="1807368" extrusionOk="0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-2115" y="5051426"/>
            <a:ext cx="12194116" cy="1806575"/>
          </a:xfrm>
          <a:custGeom>
            <a:avLst/>
            <a:gdLst/>
            <a:ahLst/>
            <a:cxnLst/>
            <a:rect l="l" t="t" r="r" b="b"/>
            <a:pathLst>
              <a:path w="3352800" h="527584" extrusionOk="0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rgbClr val="08A1D9">
              <a:alpha val="7960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096434" y="365126"/>
            <a:ext cx="10028767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1096434" y="1100137"/>
            <a:ext cx="10028767" cy="357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 rot="-2460000">
            <a:off x="268816" y="5870575"/>
            <a:ext cx="2901949" cy="20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 dirty="0"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4690533" y="6284913"/>
            <a:ext cx="6299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 dirty="0"/>
          </a:p>
        </p:txBody>
      </p:sp>
      <p:sp>
        <p:nvSpPr>
          <p:cNvPr id="30" name="Google Shape;30;p3"/>
          <p:cNvSpPr>
            <a:spLocks noGrp="1"/>
          </p:cNvSpPr>
          <p:nvPr>
            <p:ph type="sldNum" idx="12"/>
          </p:nvPr>
        </p:nvSpPr>
        <p:spPr>
          <a:xfrm>
            <a:off x="11201401" y="6170613"/>
            <a:ext cx="670983" cy="503237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84138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6" name="Google Shape;76;p11"/>
          <p:cNvSpPr/>
          <p:nvPr/>
        </p:nvSpPr>
        <p:spPr>
          <a:xfrm rot="5400000">
            <a:off x="1720849" y="-1720849"/>
            <a:ext cx="6858000" cy="10299700"/>
          </a:xfrm>
          <a:prstGeom prst="rtTriangle">
            <a:avLst/>
          </a:prstGeom>
          <a:solidFill>
            <a:srgbClr val="08A1D9">
              <a:alpha val="7960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1096434" y="365126"/>
            <a:ext cx="10028767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1096434" y="1100137"/>
            <a:ext cx="10028767" cy="357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 rot="-2460000">
            <a:off x="268816" y="5870575"/>
            <a:ext cx="2901949" cy="20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 dirty="0"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4690533" y="6284913"/>
            <a:ext cx="6299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 dirty="0"/>
          </a:p>
        </p:txBody>
      </p:sp>
      <p:sp>
        <p:nvSpPr>
          <p:cNvPr id="81" name="Google Shape;81;p11"/>
          <p:cNvSpPr>
            <a:spLocks noGrp="1"/>
          </p:cNvSpPr>
          <p:nvPr>
            <p:ph type="sldNum" idx="12"/>
          </p:nvPr>
        </p:nvSpPr>
        <p:spPr>
          <a:xfrm>
            <a:off x="11201401" y="6170613"/>
            <a:ext cx="670983" cy="503237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None/>
              <a:defRPr sz="16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None/>
              <a:defRPr sz="16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None/>
              <a:defRPr sz="16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None/>
              <a:defRPr sz="16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None/>
              <a:defRPr sz="16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None/>
              <a:defRPr sz="16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None/>
              <a:defRPr sz="16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None/>
              <a:defRPr sz="16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None/>
              <a:defRPr sz="16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29565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otriege.ru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&#1089;&#1072;&#1081;&#1090;&#1086;&#1073;&#1088;&#1072;&#1079;&#1086;&#1074;&#1072;&#1085;&#1080;&#1103;.&#1088;&#1092;/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myskills.ru/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A717FBD1-D632-4562-056D-311EA9324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800000" flipV="1">
            <a:off x="0" y="2321509"/>
            <a:ext cx="12191999" cy="1878146"/>
          </a:xfrm>
        </p:spPr>
        <p:txBody>
          <a:bodyPr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Объективность и прозрачность проведения государственной итоговой аттестации 2023 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41FDCE5-512F-297A-DB37-67C8F2C0F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31840" cy="1809750"/>
          </a:xfrm>
          <a:prstGeom prst="rect">
            <a:avLst/>
          </a:prstGeom>
        </p:spPr>
      </p:pic>
      <p:sp>
        <p:nvSpPr>
          <p:cNvPr id="3" name="Заголовок 7">
            <a:extLst>
              <a:ext uri="{FF2B5EF4-FFF2-40B4-BE49-F238E27FC236}">
                <a16:creationId xmlns="" xmlns:a16="http://schemas.microsoft.com/office/drawing/2014/main" id="{F739104B-15EB-46B2-9CBE-F882E0AF54C2}"/>
              </a:ext>
            </a:extLst>
          </p:cNvPr>
          <p:cNvSpPr txBox="1">
            <a:spLocks/>
          </p:cNvSpPr>
          <p:nvPr/>
        </p:nvSpPr>
        <p:spPr>
          <a:xfrm rot="10800000" flipV="1">
            <a:off x="9534621" y="869441"/>
            <a:ext cx="2657379" cy="67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algn="ctr"/>
            <a:r>
              <a:rPr lang="ru-RU" sz="1200" dirty="0">
                <a:latin typeface="Montserrat Medium" pitchFamily="2" charset="-52"/>
                <a:cs typeface="Times New Roman" panose="02020603050405020304" pitchFamily="18" charset="0"/>
              </a:rPr>
              <a:t>Министерство образования и  науки Республики Северная Осетия-Алания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5597553-DFE8-8859-32AA-731596D2EF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368" y="92722"/>
            <a:ext cx="833883" cy="815296"/>
          </a:xfrm>
          <a:prstGeom prst="rect">
            <a:avLst/>
          </a:prstGeom>
        </p:spPr>
      </p:pic>
      <p:sp>
        <p:nvSpPr>
          <p:cNvPr id="4" name="Заголовок 7">
            <a:extLst>
              <a:ext uri="{FF2B5EF4-FFF2-40B4-BE49-F238E27FC236}">
                <a16:creationId xmlns="" xmlns:a16="http://schemas.microsoft.com/office/drawing/2014/main" id="{1CB651A6-9AAE-CBBD-803A-7AD5D113156C}"/>
              </a:ext>
            </a:extLst>
          </p:cNvPr>
          <p:cNvSpPr txBox="1">
            <a:spLocks/>
          </p:cNvSpPr>
          <p:nvPr/>
        </p:nvSpPr>
        <p:spPr>
          <a:xfrm rot="10800000" flipV="1">
            <a:off x="4589755" y="5880858"/>
            <a:ext cx="7531220" cy="661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Кулати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А.К., начальник отдела контроля и надзора в сфере образования Министерства образования и науки РСО-Алания</a:t>
            </a:r>
          </a:p>
        </p:txBody>
      </p:sp>
    </p:spTree>
    <p:extLst>
      <p:ext uri="{BB962C8B-B14F-4D97-AF65-F5344CB8AC3E}">
        <p14:creationId xmlns:p14="http://schemas.microsoft.com/office/powerpoint/2010/main" val="191345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348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осуществлению допуска в ППЭ (выявление запрещенных устройств и прочее)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4901" y="1064409"/>
            <a:ext cx="6566516" cy="3649633"/>
          </a:xfrm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приложением № 2 к письму Рособрнадзора от 1 февраля 2023 г. № 04-31: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Montserrat ExtraBold" pitchFamily="2" charset="-52"/>
                <a:cs typeface="Times New Roman" panose="02020603050405020304" pitchFamily="18" charset="0"/>
              </a:rPr>
              <a:t>В А Ж Н О !</a:t>
            </a:r>
          </a:p>
          <a:p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При появлении сигнала металлоискателя участнику экзамена предлагают показать предмет, вызывающий сигнал. В случае отказа участника экзамена сдать запрещенное средство, вызывающее сигнал металлоискателя, повторно разъясняют ему пункт 65 Порядка. Таким образом, такой участник экзамена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быть допущен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ППЭ. В этом случае приглашается руководитель ППЭ и члены ГЭК. Руководитель ППЭ в присутствии члена ГЭК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акт о недопуске участника экзамена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отказавшегося от сдачи запрещенного средства.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9CD5557-397B-6FB8-13C2-2BF8AA2483BE}"/>
              </a:ext>
            </a:extLst>
          </p:cNvPr>
          <p:cNvSpPr txBox="1"/>
          <p:nvPr/>
        </p:nvSpPr>
        <p:spPr>
          <a:xfrm>
            <a:off x="7104356" y="1081255"/>
            <a:ext cx="4773967" cy="10772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Повторно к сдаче экзамена по данному учебному предмету в резервные сроки указанный участник экзамена может быть допущен только по решению председателя ГЭК.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98C2BAA-97E6-8611-FACC-18DAC51DCB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2" b="6186"/>
          <a:stretch/>
        </p:blipFill>
        <p:spPr>
          <a:xfrm>
            <a:off x="8118752" y="2472431"/>
            <a:ext cx="2745173" cy="2350208"/>
          </a:xfrm>
          <a:prstGeom prst="rect">
            <a:avLst/>
          </a:prstGeom>
        </p:spPr>
      </p:pic>
      <p:sp>
        <p:nvSpPr>
          <p:cNvPr id="4" name="Номер слайда 1">
            <a:extLst>
              <a:ext uri="{FF2B5EF4-FFF2-40B4-BE49-F238E27FC236}">
                <a16:creationId xmlns="" xmlns:a16="http://schemas.microsoft.com/office/drawing/2014/main" id="{6A876DFD-4093-EA99-FAA4-4CB6880256E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201401" y="6170613"/>
            <a:ext cx="670983" cy="503237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3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9275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 объективному  проведению экзамена в аудитории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691763"/>
            <a:ext cx="12192000" cy="2737237"/>
          </a:xfrm>
        </p:spPr>
        <p:txBody>
          <a:bodyPr/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Распределения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ЕГЭ по аудиториям и местам в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идет в автоматическом режиме.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РЦОИ РСО-А оснащен системой автоматической рассадки участников ЕГЭ о аудиториях в ППЭ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 всех пунктах проведения экзамена ЕГЭ проводится с применением технологии печати полного комплекта экзаменационных материалов и сканирования экзаменационных материалов в  аудиториях  ППЭ, что исключает возможность заранее узнать, какие будут задания на экзаменах и ответы на них;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искусственного интеллекта для выявления подмены личности участника экзамена (идентификация почерка);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средств  подавления сигналов подвижной связи («глушилок») для эффективной профилактики нарушений;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ru-RU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информационной безопасности экзаменационных материалов (КИМ в сети «Интернет»).</a:t>
            </a:r>
          </a:p>
          <a:p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1A53BFB-FC97-027F-A1C6-F4243F0FB5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65" b="15054"/>
          <a:stretch/>
        </p:blipFill>
        <p:spPr>
          <a:xfrm>
            <a:off x="0" y="3571488"/>
            <a:ext cx="5323327" cy="23987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89EBC77-6CC6-D109-3F95-BFE7C21BF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72" y="3571488"/>
            <a:ext cx="5323328" cy="2398728"/>
          </a:xfrm>
          <a:prstGeom prst="rect">
            <a:avLst/>
          </a:prstGeom>
        </p:spPr>
      </p:pic>
      <p:sp>
        <p:nvSpPr>
          <p:cNvPr id="4" name="Номер слайда 1">
            <a:extLst>
              <a:ext uri="{FF2B5EF4-FFF2-40B4-BE49-F238E27FC236}">
                <a16:creationId xmlns="" xmlns:a16="http://schemas.microsoft.com/office/drawing/2014/main" id="{22B08F32-9B5F-4C47-B945-D27D21628C9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201401" y="6170613"/>
            <a:ext cx="670983" cy="503237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2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7732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Требования к  объективному  проведению экзамена в аудитории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852257"/>
            <a:ext cx="12192000" cy="2644132"/>
          </a:xfrm>
        </p:spPr>
        <p:txBody>
          <a:bodyPr/>
          <a:lstStyle/>
          <a:p>
            <a:pPr algn="ctr"/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Непрерывное онлайн-видеонаблюдение</a:t>
            </a:r>
          </a:p>
          <a:p>
            <a:pPr marL="514350" indent="-285750" algn="just">
              <a:buFont typeface="Wingdings" panose="05000000000000000000" pitchFamily="2" charset="2"/>
              <a:buChar char="Ø"/>
            </a:pP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 аудиторий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видеонаблюдением составил 100%. В каждой аудитории  установлено по  две камеры видеонаблюдения.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цифровые видеокамеры, задействованные в проекте, поддерживают высокое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видеоразрешение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передают качественный звук, а также обеспечивают необходимый угол обзора: в кадр попадают участники ЕГЭ, место печати, сканирования и раскладки экзаменационных материалов.</a:t>
            </a:r>
          </a:p>
          <a:p>
            <a:pPr marL="514350" indent="-285750" algn="just">
              <a:buFont typeface="Wingdings" panose="05000000000000000000" pitchFamily="2" charset="2"/>
              <a:buChar char="Ø"/>
            </a:pP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повышения надежности запись дополнительно ведется на жесткий диск или локальную карту памяти, установленные в каждой камере.</a:t>
            </a:r>
          </a:p>
          <a:p>
            <a:pPr marL="514350" indent="-285750" algn="just">
              <a:buFont typeface="Wingdings" panose="05000000000000000000" pitchFamily="2" charset="2"/>
              <a:buChar char="Ø"/>
            </a:pP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государственных экзаменов специалисты Ростелекома круглосуточно следят за работой системы видеонаблюдения, ведут техническую поддержку портала «Смотри ЕГЭ» и его защиту от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DDoS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-атак. </a:t>
            </a:r>
          </a:p>
          <a:p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2CC92E8-6C91-EA94-4192-530045342F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98"/>
          <a:stretch/>
        </p:blipFill>
        <p:spPr>
          <a:xfrm>
            <a:off x="7355006" y="3062318"/>
            <a:ext cx="4429025" cy="29487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F348540-10ED-6705-15A8-09ACDD5C1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66" y="3062318"/>
            <a:ext cx="4963021" cy="2943425"/>
          </a:xfrm>
          <a:prstGeom prst="rect">
            <a:avLst/>
          </a:prstGeom>
        </p:spPr>
      </p:pic>
      <p:sp>
        <p:nvSpPr>
          <p:cNvPr id="4" name="Номер слайда 1">
            <a:extLst>
              <a:ext uri="{FF2B5EF4-FFF2-40B4-BE49-F238E27FC236}">
                <a16:creationId xmlns="" xmlns:a16="http://schemas.microsoft.com/office/drawing/2014/main" id="{1CC417F4-783D-789A-0E82-F3E658F6682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201401" y="6170613"/>
            <a:ext cx="670983" cy="503237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6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85" y="1818916"/>
            <a:ext cx="4460919" cy="314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02556A7-C1F2-C397-5677-35FB339BE74B}"/>
              </a:ext>
            </a:extLst>
          </p:cNvPr>
          <p:cNvSpPr txBox="1"/>
          <p:nvPr/>
        </p:nvSpPr>
        <p:spPr>
          <a:xfrm>
            <a:off x="0" y="33230"/>
            <a:ext cx="12192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Видео из аудиторий транслируется в режиме онлайн на </a:t>
            </a:r>
            <a:r>
              <a:rPr lang="ru-RU" sz="1400" b="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портал видеонаблюдения «Смотри ЕГЭ»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Все видеозаписи ЕГЭ хранятся в центрах обработки данных «Ростелекома» в течение разного времени в зависимости от требований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региона.</a:t>
            </a:r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Система видеонаблюдения «Ростелекома» вкупе </a:t>
            </a:r>
            <a:r>
              <a:rPr lang="ru-RU" sz="14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искусственным интеллектом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максимальную объективность оценки экзаменов. Такой контроль позволяет снизить количество онлайн-наблюдателей и сделать процесс сдачи и проверки ЕГЭ максимально прозрачным и объективным.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видеонаблюдения нередко показывает «неадекватное» поведение того или иного участника ГИА, что позволяет выявить нарушение установленной процедуры. </a:t>
            </a:r>
          </a:p>
          <a:p>
            <a:pPr algn="just"/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36A5076-D4B4-6D9C-C6B7-FD9D1C7A20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09"/>
          <a:stretch/>
        </p:blipFill>
        <p:spPr>
          <a:xfrm>
            <a:off x="7216914" y="1676524"/>
            <a:ext cx="4655469" cy="32772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C9FE829-734F-420D-B129-8DD9B2DAF7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8" r="9858"/>
          <a:stretch/>
        </p:blipFill>
        <p:spPr>
          <a:xfrm>
            <a:off x="4975085" y="2460831"/>
            <a:ext cx="2241829" cy="193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9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9275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 объективному  проведению экзамена в аудитории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91473"/>
            <a:ext cx="12192000" cy="4146565"/>
          </a:xfrm>
        </p:spPr>
        <p:txBody>
          <a:bodyPr/>
          <a:lstStyle/>
          <a:p>
            <a:pPr algn="ctr"/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Аккредитовано более </a:t>
            </a: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ru-RU" sz="2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 наблюдателей, которые присутствуют в аудитории при проведении каждого экзамена.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88C0938-D663-3E7A-3DE5-50BF0B780A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1" y="1459445"/>
            <a:ext cx="3382392" cy="26802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DD3A93D-DDD4-46C6-AC64-09AAA93705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084" y="1459445"/>
            <a:ext cx="3613213" cy="26802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6FF3041-4D82-5DFB-8A47-7085C9FCF4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5" t="8674" r="16840"/>
          <a:stretch/>
        </p:blipFill>
        <p:spPr>
          <a:xfrm>
            <a:off x="8188168" y="1459445"/>
            <a:ext cx="3613213" cy="2680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7E09CF4-F577-A6F5-9793-1FB5E5C2AFF7}"/>
              </a:ext>
            </a:extLst>
          </p:cNvPr>
          <p:cNvSpPr txBox="1"/>
          <p:nvPr/>
        </p:nvSpPr>
        <p:spPr>
          <a:xfrm>
            <a:off x="0" y="4052293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Стремление проводить ГИА максимально справедливо и прозрачно. Для этого к принятию экзаменов привлекают общественных наблюдателей – людей, которые следят за тем, чтобы ни одна из сторон не нарушала правила. 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Наблюдатели имеют право присутствовать на каждом из этапов проведения ГИА. В частности, они наблюдают как проходит экзамен в ППЭ.</a:t>
            </a:r>
          </a:p>
        </p:txBody>
      </p:sp>
      <p:sp>
        <p:nvSpPr>
          <p:cNvPr id="5" name="Номер слайда 1">
            <a:extLst>
              <a:ext uri="{FF2B5EF4-FFF2-40B4-BE49-F238E27FC236}">
                <a16:creationId xmlns="" xmlns:a16="http://schemas.microsoft.com/office/drawing/2014/main" id="{B8CACD36-4653-7D3E-D181-CC87A268315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201401" y="6179491"/>
            <a:ext cx="670983" cy="503237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1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40165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Обработка и проверка экзаменационных работ участников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40165"/>
            <a:ext cx="12192000" cy="2592278"/>
          </a:xfrm>
        </p:spPr>
        <p:txBody>
          <a:bodyPr/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прозрачности обработки и проверки, помещения РЦОИ и места работы предметных комиссий оборудуются средствами видеонаблюдения в режиме онлайн, что позволяет контролировать все этапы обработки, проверку экзаменационных работ участников, фиксировать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и обработка экзаменационных материалов, а также проверка работ экспертами предметных комиссий. </a:t>
            </a:r>
            <a:endPara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экзаменационная работа проверяется двумя независимыми экспертами. В случае если после проверки экзаменационной работы двумя независимыми экспертами зафиксировано существенное расхождение в выставленных баллах, назначается дополнительная, третья, проверка. К третьей проверке допускаются эксперты, которые по результатам квалификационных испытаний получили статус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«старшего»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 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«ведущего»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экспертов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5866A29-052A-D059-B88E-CF092DDB7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85" y="3277210"/>
            <a:ext cx="5030170" cy="33515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80A7EB7-C869-4AAB-6E76-EE5832C2F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445" y="3277210"/>
            <a:ext cx="5030170" cy="3351581"/>
          </a:xfrm>
          <a:prstGeom prst="rect">
            <a:avLst/>
          </a:prstGeom>
        </p:spPr>
      </p:pic>
      <p:sp>
        <p:nvSpPr>
          <p:cNvPr id="4" name="Номер слайда 1">
            <a:extLst>
              <a:ext uri="{FF2B5EF4-FFF2-40B4-BE49-F238E27FC236}">
                <a16:creationId xmlns="" xmlns:a16="http://schemas.microsoft.com/office/drawing/2014/main" id="{D136700E-C234-91C6-3477-5B3FE803E4A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521017" y="6241635"/>
            <a:ext cx="670983" cy="503237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7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4B82AB-CFA9-1A21-F98E-8EF64AF12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3915"/>
            <a:ext cx="12192000" cy="1330509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оны риска Рособрнадзора. Причины попадания и негативные последствия.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68069D0-E310-DA1B-C540-4F5919CB2A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9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410"/>
            <a:ext cx="12192000" cy="372862"/>
          </a:xfrm>
        </p:spPr>
        <p:txBody>
          <a:bodyPr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попадания в зону риска Рособрнадзора  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01841"/>
            <a:ext cx="12192000" cy="4758431"/>
          </a:xfrm>
        </p:spPr>
        <p:txBody>
          <a:bodyPr/>
          <a:lstStyle/>
          <a:p>
            <a:pPr marL="228600" indent="0" algn="ctr"/>
            <a:endParaRPr lang="ru-RU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0" algn="ctr"/>
            <a:endParaRPr lang="ru-RU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0" algn="ctr"/>
            <a:endParaRPr lang="ru-RU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0" algn="ctr"/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0" algn="ctr"/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0" algn="ctr"/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0" algn="ctr"/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0" algn="ctr"/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0" algn="ctr"/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0" algn="ctr"/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3C792344-4AC2-BFDA-3C1D-9F4BC97747A6}"/>
              </a:ext>
            </a:extLst>
          </p:cNvPr>
          <p:cNvSpPr/>
          <p:nvPr/>
        </p:nvSpPr>
        <p:spPr>
          <a:xfrm>
            <a:off x="41426" y="409452"/>
            <a:ext cx="12109141" cy="81255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0"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0"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Анализ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частых т продолжительных выходов из аудитории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0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Организаторами в аудитории ведется сводная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учёта выходов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экзамена. После её изучения и в случае установления частых и длительных выходов возможна дополнительная проверка. Участника могут заподозрить в списывании</a:t>
            </a:r>
          </a:p>
          <a:p>
            <a:pPr algn="ctr"/>
            <a:endParaRPr lang="ru-RU" b="1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82AD3D2D-1B13-DB19-DEC1-B49CD7A8DE44}"/>
              </a:ext>
            </a:extLst>
          </p:cNvPr>
          <p:cNvSpPr/>
          <p:nvPr/>
        </p:nvSpPr>
        <p:spPr>
          <a:xfrm>
            <a:off x="41426" y="1341906"/>
            <a:ext cx="12109141" cy="5860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0"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2. Замена ошибочных ответов на задания с кратким ответом</a:t>
            </a:r>
          </a:p>
          <a:p>
            <a:pPr marL="228600" indent="0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внесения 5 и более правильных ответов в поле бланка № 1 может инициирована дополнительная проверка.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9BDA2AC9-3AA9-8844-F7C8-C1F7B8AE04B4}"/>
              </a:ext>
            </a:extLst>
          </p:cNvPr>
          <p:cNvSpPr/>
          <p:nvPr/>
        </p:nvSpPr>
        <p:spPr>
          <a:xfrm>
            <a:off x="41426" y="2047852"/>
            <a:ext cx="12109141" cy="7051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Досрочное завершение экзамена (по причине плохого самочувствия) и последующая сдача экзамена в резервный день от 80-100 баллов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основанием для проведения дополнительной проверки и включения в зону риска.  </a:t>
            </a:r>
          </a:p>
          <a:p>
            <a:pPr algn="ctr"/>
            <a:endParaRPr lang="ru-RU" b="1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98964B05-BF9D-C34A-D6EB-BC68367237A4}"/>
              </a:ext>
            </a:extLst>
          </p:cNvPr>
          <p:cNvSpPr/>
          <p:nvPr/>
        </p:nvSpPr>
        <p:spPr>
          <a:xfrm>
            <a:off x="0" y="2909794"/>
            <a:ext cx="12109141" cy="81255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0"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0"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Работы участников, получивших неудовлетворительные результаты на ЕГЭ по  русскому языку и математике (база)  в основной день и пересдавших экзамен с повышением результата на 30 тестовых баллов и выше (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исключением участников, завершивших экзамен по уважительной причине)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1919B209-BCE3-BF2C-FF7F-F5E5E3BDE19E}"/>
              </a:ext>
            </a:extLst>
          </p:cNvPr>
          <p:cNvSpPr/>
          <p:nvPr/>
        </p:nvSpPr>
        <p:spPr>
          <a:xfrm>
            <a:off x="41426" y="3904806"/>
            <a:ext cx="12109141" cy="8955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0"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0"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Негативные последствия рискового поведения на ЕГЭ. </a:t>
            </a:r>
          </a:p>
          <a:p>
            <a:pPr marL="228600" indent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выпускников, попавших в эту группу, будут проверять дополнительно, анализировать и принимать решения вплоть до аннулирования. (Наличие у участника ГИА запрещенных средства связи, шпаргалок, письменных заметок. Нарушение может быть выявлено после объявления баллов при пересмотре записи сдачи экзамена)  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1">
            <a:extLst>
              <a:ext uri="{FF2B5EF4-FFF2-40B4-BE49-F238E27FC236}">
                <a16:creationId xmlns="" xmlns:a16="http://schemas.microsoft.com/office/drawing/2014/main" id="{0D7C90E2-BE11-5A5F-E22C-2370CF49B30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201401" y="6170613"/>
            <a:ext cx="670983" cy="503237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CFA7547-3782-56D1-030D-B6FEC7E4D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8" y="4871181"/>
            <a:ext cx="6333480" cy="198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7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16AD81-E281-2911-B5E1-B969FD21F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927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анализа «зон риска» ЕГЭ-2022 проводятся следующие мероприятия: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921740A-0E68-8BD8-76EC-95CDF5534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47589"/>
            <a:ext cx="12192000" cy="4217392"/>
          </a:xfrm>
        </p:spPr>
        <p:txBody>
          <a:bodyPr>
            <a:noAutofit/>
          </a:bodyPr>
          <a:lstStyle/>
          <a:p>
            <a:pPr marL="434340" marR="2540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ru-RU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Создаются копии экзаменационных материалов участников «зон риска» по всем предметам ЕГЭ и итоговому сочинению;</a:t>
            </a:r>
            <a:endParaRPr lang="ru-RU" b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4340" marR="25400" indent="-342900" algn="just">
              <a:spcAft>
                <a:spcPts val="800"/>
              </a:spcAft>
              <a:buFont typeface="+mj-lt"/>
              <a:buAutoNum type="arabicPeriod"/>
              <a:tabLst>
                <a:tab pos="598170" algn="l"/>
              </a:tabLst>
            </a:pP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роводится анализ письменной части экзаменационных работ по каждому сдававшемуся учебному предмету;</a:t>
            </a:r>
            <a:endParaRPr lang="ru-RU" b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4340" marR="25400" indent="-342900" algn="just">
              <a:spcAft>
                <a:spcPts val="800"/>
              </a:spcAft>
              <a:buFont typeface="+mj-lt"/>
              <a:buAutoNum type="arabicPeriod"/>
              <a:tabLst>
                <a:tab pos="586105" algn="l"/>
              </a:tabLst>
            </a:pP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роводится визуальное сравнение почерка по всем экзаменационным работам участников и по итоговому сочинению;</a:t>
            </a:r>
            <a:endParaRPr lang="ru-RU" b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4340" marR="25400" indent="-342900" algn="just">
              <a:spcAft>
                <a:spcPts val="800"/>
              </a:spcAft>
              <a:buFont typeface="+mj-lt"/>
              <a:buAutoNum type="arabicPeriod"/>
              <a:tabLst>
                <a:tab pos="586105" algn="l"/>
              </a:tabLst>
            </a:pP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ассматриваются все исправления в работе (внесение правильных ответов в поле бланка № 1 «Замена ошибочных ответов на задания с кратким ответом»);</a:t>
            </a:r>
            <a:endParaRPr lang="ru-RU" b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4340" marR="25400" indent="-342900" algn="just">
              <a:spcAft>
                <a:spcPts val="800"/>
              </a:spcAft>
              <a:buFont typeface="+mj-lt"/>
              <a:buAutoNum type="arabicPeriod"/>
              <a:tabLst>
                <a:tab pos="567690" algn="l"/>
              </a:tabLst>
            </a:pPr>
            <a:r>
              <a:rPr lang="ru-RU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Просматриваются видеоархивы проведения экзаменов 100% участников «зон риска» на портале smotriege.ru;</a:t>
            </a:r>
            <a:endParaRPr lang="ru-RU" b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marR="1270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Анализируются</a:t>
            </a:r>
            <a:r>
              <a:rPr lang="ru-RU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данные ведомости учета времени отсутствия участников ЕГЭ в аудитории;</a:t>
            </a:r>
            <a:endParaRPr lang="ru-RU" b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marR="1270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Осуществляется</a:t>
            </a:r>
            <a:r>
              <a:rPr lang="ru-RU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сравнительный анализ текущей успеваемости участников «зоны риска» с результатами экзаменов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55600" marR="1270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Организуется</a:t>
            </a:r>
            <a:r>
              <a:rPr lang="ru-RU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проведение перепроверок работ участников «зон риска» в Республике Северная Осетия-Алания с соблюдением мер конфиденциальности путем шифрования работ.</a:t>
            </a:r>
            <a:endParaRPr lang="ru-RU" b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">
            <a:extLst>
              <a:ext uri="{FF2B5EF4-FFF2-40B4-BE49-F238E27FC236}">
                <a16:creationId xmlns="" xmlns:a16="http://schemas.microsoft.com/office/drawing/2014/main" id="{1C6419E0-8292-BEEA-78D2-BC7E398ACD1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201401" y="6170613"/>
            <a:ext cx="670983" cy="503237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06CD1A-D01D-D83F-7C43-F51465597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9275"/>
          </a:xfrm>
        </p:spPr>
        <p:txBody>
          <a:bodyPr/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решений по итогам анализа Зон риска ЕГЭ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EBDA515-F652-F701-78FF-9325F2770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736153"/>
            <a:ext cx="12192000" cy="2692847"/>
          </a:xfrm>
        </p:spPr>
        <p:txBody>
          <a:bodyPr/>
          <a:lstStyle/>
          <a:p>
            <a:r>
              <a:rPr lang="ru-RU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выявлении каких-либо нарушений,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лиц, причастных к нарушениям Порядка проведения ГИА, берутся объяснительные.</a:t>
            </a:r>
          </a:p>
          <a:p>
            <a:pPr algn="ctr"/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 В случае подтверждения нарушений Порядка проведения ГИА Рособрнадзор рекомендует следующее: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лицам, допустившим нарушения Порядка проведения ГИА, должны быть применены меры административного (часть 4 статьи 19.30 Кодекса Российской Федерации об административных правонарушениях (далее - КоАП РФ) и дисциплинарного характера (статьи 192 - 195 Трудового Кодекса РФ);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ru-RU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участников ГИА должны быть пересмотрены и (или) аннулированы; при выявлении нарушений организации работы ППЭ рассматривается вопрос об отстранении от работы в рамках организации и проведения ГИА руководителя и организаторов ППЭ, либо произвести ротацию кадров между ППЭ и др.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C1F7695-0BF2-FA17-62FF-C1B30CDFCC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ED68CDA-56F2-3F3B-C854-BEAB35DE71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 t="8252" r="9321" b="10194"/>
          <a:stretch/>
        </p:blipFill>
        <p:spPr>
          <a:xfrm>
            <a:off x="3903225" y="3615878"/>
            <a:ext cx="4385550" cy="239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905709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ibre Franklin Medium"/>
              </a:rPr>
              <a:t> Обеспечение прозрачности и объективности проведения единого государственного экзамена не</a:t>
            </a:r>
            <a:r>
              <a:rPr kumimoji="0" lang="ru-RU" sz="28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ibre Franklin Medium"/>
              </a:rPr>
              <a:t> территории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ibre Franklin Medium"/>
              </a:rPr>
              <a:t> РСО-Алания в 2023 году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01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/>
          <p:cNvGrpSpPr/>
          <p:nvPr/>
        </p:nvGrpSpPr>
        <p:grpSpPr>
          <a:xfrm>
            <a:off x="168331" y="1068902"/>
            <a:ext cx="11923297" cy="4142118"/>
            <a:chOff x="1747383" y="2111375"/>
            <a:chExt cx="6744038" cy="3683795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752599" y="2649036"/>
              <a:ext cx="6705600" cy="460839"/>
            </a:xfrm>
            <a:prstGeom prst="roundRect">
              <a:avLst>
                <a:gd name="adj" fmla="val 16667"/>
              </a:avLst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1752600" y="2111375"/>
              <a:ext cx="6705600" cy="423642"/>
            </a:xfrm>
            <a:prstGeom prst="roundRect">
              <a:avLst>
                <a:gd name="adj" fmla="val 16667"/>
              </a:avLst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white">
            <a:xfrm>
              <a:off x="1752599" y="2176846"/>
              <a:ext cx="6657447" cy="301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ru-RU" sz="1600" b="1" dirty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Создание ППЭ на дому</a:t>
              </a:r>
            </a:p>
          </p:txBody>
        </p:sp>
        <p:sp>
          <p:nvSpPr>
            <p:cNvPr id="10" name="AutoShape 14"/>
            <p:cNvSpPr>
              <a:spLocks noChangeArrowheads="1"/>
            </p:cNvSpPr>
            <p:nvPr/>
          </p:nvSpPr>
          <p:spPr bwMode="gray">
            <a:xfrm>
              <a:off x="1752599" y="3223895"/>
              <a:ext cx="6705600" cy="430212"/>
            </a:xfrm>
            <a:prstGeom prst="roundRect">
              <a:avLst>
                <a:gd name="adj" fmla="val 16667"/>
              </a:avLst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11" name="AutoShape 15"/>
            <p:cNvSpPr>
              <a:spLocks noChangeArrowheads="1"/>
            </p:cNvSpPr>
            <p:nvPr/>
          </p:nvSpPr>
          <p:spPr bwMode="gray">
            <a:xfrm>
              <a:off x="1752599" y="3759443"/>
              <a:ext cx="6705600" cy="593725"/>
            </a:xfrm>
            <a:prstGeom prst="roundRect">
              <a:avLst>
                <a:gd name="adj" fmla="val 16667"/>
              </a:avLst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14" name="AutoShape 24"/>
            <p:cNvSpPr>
              <a:spLocks noChangeArrowheads="1"/>
            </p:cNvSpPr>
            <p:nvPr/>
          </p:nvSpPr>
          <p:spPr bwMode="gray">
            <a:xfrm>
              <a:off x="1770433" y="4476493"/>
              <a:ext cx="6705600" cy="593725"/>
            </a:xfrm>
            <a:prstGeom prst="roundRect">
              <a:avLst>
                <a:gd name="adj" fmla="val 16667"/>
              </a:avLst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white">
            <a:xfrm>
              <a:off x="1809899" y="2705765"/>
              <a:ext cx="6657446" cy="301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ru-RU" sz="1600" b="1" dirty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Отдельные аудитории 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white">
            <a:xfrm>
              <a:off x="1752599" y="3239426"/>
              <a:ext cx="6705598" cy="301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ru-RU" sz="1600" b="1" dirty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Ассистенты</a:t>
              </a:r>
            </a:p>
          </p:txBody>
        </p:sp>
        <p:sp>
          <p:nvSpPr>
            <p:cNvPr id="17" name="Text Box 27"/>
            <p:cNvSpPr txBox="1">
              <a:spLocks noChangeArrowheads="1"/>
            </p:cNvSpPr>
            <p:nvPr/>
          </p:nvSpPr>
          <p:spPr bwMode="white">
            <a:xfrm>
              <a:off x="1785822" y="3830362"/>
              <a:ext cx="6705599" cy="520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ru-RU" sz="1600" b="1" dirty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Звукоусиливающая аппаратура как коллективного, так и индивидуального пользования (для глухих и слабослышащих участников ГИА)</a:t>
              </a: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white">
            <a:xfrm>
              <a:off x="1747383" y="4518211"/>
              <a:ext cx="6705600" cy="520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ru-RU" sz="1600" b="1" dirty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Компьютер со специализированным ПО или  оборудованием для копирования в увеличенном размере (для слепых и слабовидящих участников ГИА)</a:t>
              </a:r>
            </a:p>
          </p:txBody>
        </p:sp>
        <p:sp>
          <p:nvSpPr>
            <p:cNvPr id="19" name="AutoShape 29"/>
            <p:cNvSpPr>
              <a:spLocks noChangeArrowheads="1"/>
            </p:cNvSpPr>
            <p:nvPr/>
          </p:nvSpPr>
          <p:spPr bwMode="gray">
            <a:xfrm>
              <a:off x="1770433" y="5201445"/>
              <a:ext cx="6705600" cy="593725"/>
            </a:xfrm>
            <a:prstGeom prst="roundRect">
              <a:avLst>
                <a:gd name="adj" fmla="val 16667"/>
              </a:avLst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20" name="Text Box 30"/>
            <p:cNvSpPr txBox="1">
              <a:spLocks noChangeArrowheads="1"/>
            </p:cNvSpPr>
            <p:nvPr/>
          </p:nvSpPr>
          <p:spPr bwMode="white">
            <a:xfrm>
              <a:off x="1910764" y="5224383"/>
              <a:ext cx="6548660" cy="520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ru-RU" sz="1600" b="1" dirty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 Компьютер со специализированным программным обеспечением (для участников ГИА с нарушением опорно-двигательного аппарата)</a:t>
              </a: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54F5C9-52E7-5932-D69A-1D71778B1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9868"/>
            <a:ext cx="12192000" cy="549275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специализированных условий для участников ГИА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D61DAA3A-2DAF-552F-B121-D54F2B9C10F3}"/>
              </a:ext>
            </a:extLst>
          </p:cNvPr>
          <p:cNvSpPr txBox="1">
            <a:spLocks/>
          </p:cNvSpPr>
          <p:nvPr/>
        </p:nvSpPr>
        <p:spPr>
          <a:xfrm>
            <a:off x="0" y="494517"/>
            <a:ext cx="1219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заключение ЦПМПК РСО-Алания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Объект 2">
            <a:extLst>
              <a:ext uri="{FF2B5EF4-FFF2-40B4-BE49-F238E27FC236}">
                <a16:creationId xmlns="" xmlns:a16="http://schemas.microsoft.com/office/drawing/2014/main" id="{6CC3D897-68D5-D946-8B14-D48E2FAA5D4C}"/>
              </a:ext>
            </a:extLst>
          </p:cNvPr>
          <p:cNvSpPr txBox="1">
            <a:spLocks/>
          </p:cNvSpPr>
          <p:nvPr/>
        </p:nvSpPr>
        <p:spPr>
          <a:xfrm rot="810236">
            <a:off x="219057" y="5302895"/>
            <a:ext cx="4630437" cy="9233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4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ВИДЕОНАБЛЮДЕНИЕ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НАБЛЮДАТЕЛИ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ЧЛЕНЫ ГЭК</a:t>
            </a:r>
          </a:p>
        </p:txBody>
      </p:sp>
      <p:sp>
        <p:nvSpPr>
          <p:cNvPr id="7" name="Номер слайда 1">
            <a:extLst>
              <a:ext uri="{FF2B5EF4-FFF2-40B4-BE49-F238E27FC236}">
                <a16:creationId xmlns="" xmlns:a16="http://schemas.microsoft.com/office/drawing/2014/main" id="{DE108843-8970-0517-8FD5-9C7280A7A7A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201401" y="6170613"/>
            <a:ext cx="670983" cy="503237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0" y="1914913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порядка проведения государственной итоговой аттестации и их последствия</a:t>
            </a:r>
          </a:p>
        </p:txBody>
      </p:sp>
    </p:spTree>
    <p:extLst>
      <p:ext uri="{BB962C8B-B14F-4D97-AF65-F5344CB8AC3E}">
        <p14:creationId xmlns:p14="http://schemas.microsoft.com/office/powerpoint/2010/main" val="265361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7">
            <a:extLst>
              <a:ext uri="{FF2B5EF4-FFF2-40B4-BE49-F238E27FC236}">
                <a16:creationId xmlns="" xmlns:a16="http://schemas.microsoft.com/office/drawing/2014/main" id="{7DE033DE-76D8-AA18-C927-C7DB9B0590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5492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Участники ГИА не имеют право</a:t>
            </a:r>
          </a:p>
        </p:txBody>
      </p:sp>
      <p:sp>
        <p:nvSpPr>
          <p:cNvPr id="11267" name="Номер слайда 2">
            <a:extLst>
              <a:ext uri="{FF2B5EF4-FFF2-40B4-BE49-F238E27FC236}">
                <a16:creationId xmlns="" xmlns:a16="http://schemas.microsoft.com/office/drawing/2014/main" id="{DC405F73-6320-5F1F-829E-CD08A1C19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6E7A58-9285-4F84-92C1-30737505AC18}" type="slidenum">
              <a:rPr lang="ru-RU" altLang="ru-RU" b="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ru-RU" altLang="ru-RU" b="0">
              <a:solidFill>
                <a:srgbClr val="FFFFFF"/>
              </a:solidFill>
            </a:endParaRPr>
          </a:p>
        </p:txBody>
      </p:sp>
      <p:pic>
        <p:nvPicPr>
          <p:cNvPr id="11268" name="Picture 140">
            <a:extLst>
              <a:ext uri="{FF2B5EF4-FFF2-40B4-BE49-F238E27FC236}">
                <a16:creationId xmlns="" xmlns:a16="http://schemas.microsoft.com/office/drawing/2014/main" id="{AD86C56F-EC8F-3524-F239-41A5FE1BAA35}"/>
              </a:ext>
            </a:extLst>
          </p:cNvPr>
          <p:cNvPicPr>
            <a:picLocks noGrp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3662" y="548481"/>
            <a:ext cx="5418338" cy="5239760"/>
          </a:xfrm>
        </p:spPr>
      </p:pic>
      <p:pic>
        <p:nvPicPr>
          <p:cNvPr id="11269" name="Объект 18">
            <a:extLst>
              <a:ext uri="{FF2B5EF4-FFF2-40B4-BE49-F238E27FC236}">
                <a16:creationId xmlns="" xmlns:a16="http://schemas.microsoft.com/office/drawing/2014/main" id="{D61FF3CE-F294-F863-8633-E2C5F5ED731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85"/>
          <a:stretch/>
        </p:blipFill>
        <p:spPr>
          <a:xfrm>
            <a:off x="177554" y="364234"/>
            <a:ext cx="4287168" cy="4687400"/>
          </a:xfr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BED6CD0-A43B-2F1A-E48A-1F2AFE5627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7" t="7997" r="39920" b="4336"/>
          <a:stretch/>
        </p:blipFill>
        <p:spPr>
          <a:xfrm>
            <a:off x="5133506" y="976544"/>
            <a:ext cx="793818" cy="3258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0"/>
          <p:cNvGrpSpPr/>
          <p:nvPr/>
        </p:nvGrpSpPr>
        <p:grpSpPr>
          <a:xfrm>
            <a:off x="1818580" y="897371"/>
            <a:ext cx="4465680" cy="599235"/>
            <a:chOff x="3710491" y="1059582"/>
            <a:chExt cx="4310383" cy="599235"/>
          </a:xfrm>
        </p:grpSpPr>
        <p:grpSp>
          <p:nvGrpSpPr>
            <p:cNvPr id="5" name="组合 31"/>
            <p:cNvGrpSpPr/>
            <p:nvPr/>
          </p:nvGrpSpPr>
          <p:grpSpPr>
            <a:xfrm>
              <a:off x="3710491" y="1059582"/>
              <a:ext cx="4101695" cy="599235"/>
              <a:chOff x="4139952" y="1170041"/>
              <a:chExt cx="3672408" cy="536519"/>
            </a:xfrm>
          </p:grpSpPr>
          <p:sp>
            <p:nvSpPr>
              <p:cNvPr id="7" name="圆角矩形 33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000000" scaled="0"/>
                <a:tileRect/>
              </a:gradFill>
              <a:ln w="6350" cap="flat" cmpd="sng" algn="ctr"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17400000" scaled="0"/>
                </a:gradFill>
                <a:prstDash val="solid"/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" name="圆角矩形 113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1C9494"/>
              </a:solidFill>
              <a:ln w="6350" cap="flat" cmpd="sng" algn="ctr">
                <a:noFill/>
                <a:prstDash val="solid"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246444" y="1253634"/>
                <a:ext cx="449515" cy="358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C9494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1C9494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043503" y="1084677"/>
              <a:ext cx="3977371" cy="498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28600">
                <a:lnSpc>
                  <a:spcPct val="150000"/>
                </a:lnSpc>
              </a:pPr>
              <a:r>
                <a:rPr lang="ru-RU" sz="20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Наличие письменной заметки </a:t>
              </a:r>
            </a:p>
          </p:txBody>
        </p:sp>
      </p:grpSp>
      <p:grpSp>
        <p:nvGrpSpPr>
          <p:cNvPr id="10" name="组合 36"/>
          <p:cNvGrpSpPr/>
          <p:nvPr/>
        </p:nvGrpSpPr>
        <p:grpSpPr>
          <a:xfrm>
            <a:off x="1866061" y="2440948"/>
            <a:ext cx="4101695" cy="599235"/>
            <a:chOff x="3720963" y="2324915"/>
            <a:chExt cx="4101695" cy="599235"/>
          </a:xfrm>
        </p:grpSpPr>
        <p:grpSp>
          <p:nvGrpSpPr>
            <p:cNvPr id="11" name="组合 37"/>
            <p:cNvGrpSpPr/>
            <p:nvPr/>
          </p:nvGrpSpPr>
          <p:grpSpPr>
            <a:xfrm>
              <a:off x="3720963" y="2324915"/>
              <a:ext cx="4101695" cy="599235"/>
              <a:chOff x="4139952" y="1170041"/>
              <a:chExt cx="3672408" cy="536519"/>
            </a:xfrm>
          </p:grpSpPr>
          <p:sp>
            <p:nvSpPr>
              <p:cNvPr id="13" name="圆角矩形 39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000000" scaled="0"/>
                <a:tileRect/>
              </a:gradFill>
              <a:ln w="6350" cap="flat" cmpd="sng" algn="ctr"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17400000" scaled="0"/>
                </a:gradFill>
                <a:prstDash val="solid"/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圆角矩形 113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FAC14D"/>
              </a:solidFill>
              <a:ln w="6350" cap="flat" cmpd="sng" algn="ctr">
                <a:noFill/>
                <a:prstDash val="solid"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246444" y="1253634"/>
                <a:ext cx="449515" cy="358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AC14D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AC14D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052944" y="2459745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endParaRPr lang="zh-CN" altLang="en-US" sz="16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42"/>
          <p:cNvGrpSpPr/>
          <p:nvPr/>
        </p:nvGrpSpPr>
        <p:grpSpPr>
          <a:xfrm>
            <a:off x="1894509" y="3231335"/>
            <a:ext cx="4101695" cy="599235"/>
            <a:chOff x="3710491" y="3590249"/>
            <a:chExt cx="4101695" cy="599235"/>
          </a:xfrm>
        </p:grpSpPr>
        <p:grpSp>
          <p:nvGrpSpPr>
            <p:cNvPr id="17" name="组合 43"/>
            <p:cNvGrpSpPr/>
            <p:nvPr/>
          </p:nvGrpSpPr>
          <p:grpSpPr>
            <a:xfrm>
              <a:off x="3710491" y="3590249"/>
              <a:ext cx="4101695" cy="599235"/>
              <a:chOff x="4139952" y="1170041"/>
              <a:chExt cx="3672408" cy="536519"/>
            </a:xfrm>
          </p:grpSpPr>
          <p:sp>
            <p:nvSpPr>
              <p:cNvPr id="19" name="圆角矩形 45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000000" scaled="0"/>
                <a:tileRect/>
              </a:gradFill>
              <a:ln w="6350" cap="flat" cmpd="sng" algn="ctr"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17400000" scaled="0"/>
                </a:gradFill>
                <a:prstDash val="solid"/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F95647"/>
              </a:solidFill>
              <a:ln w="6350" cap="flat" cmpd="sng" algn="ctr">
                <a:noFill/>
                <a:prstDash val="solid"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txBody>
              <a:bodyPr rtlCol="0" anchor="ctr"/>
              <a:lstStyle/>
              <a:p>
                <a:pPr algn="ctr">
                  <a:buClrTx/>
                  <a:defRPr/>
                </a:pPr>
                <a:r>
                  <a:rPr lang="ru-RU" sz="20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Подмена участника ГИА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46444" y="1253634"/>
                <a:ext cx="449515" cy="358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95647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95647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052944" y="3731087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endParaRPr lang="zh-CN" altLang="en-US" sz="16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48"/>
          <p:cNvGrpSpPr/>
          <p:nvPr/>
        </p:nvGrpSpPr>
        <p:grpSpPr>
          <a:xfrm>
            <a:off x="1866061" y="1667272"/>
            <a:ext cx="4101695" cy="599235"/>
            <a:chOff x="3710491" y="1059582"/>
            <a:chExt cx="4101695" cy="599235"/>
          </a:xfrm>
        </p:grpSpPr>
        <p:grpSp>
          <p:nvGrpSpPr>
            <p:cNvPr id="23" name="组合 49"/>
            <p:cNvGrpSpPr/>
            <p:nvPr/>
          </p:nvGrpSpPr>
          <p:grpSpPr>
            <a:xfrm>
              <a:off x="3710491" y="1059582"/>
              <a:ext cx="4101695" cy="599235"/>
              <a:chOff x="4139952" y="1170041"/>
              <a:chExt cx="3672408" cy="536519"/>
            </a:xfrm>
          </p:grpSpPr>
          <p:sp>
            <p:nvSpPr>
              <p:cNvPr id="25" name="圆角矩形 51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000000" scaled="0"/>
                <a:tileRect/>
              </a:gradFill>
              <a:ln w="6350" cap="flat" cmpd="sng" algn="ctr"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17400000" scaled="0"/>
                </a:gradFill>
                <a:prstDash val="solid"/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6" name="圆角矩形 113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7CB554"/>
              </a:solidFill>
              <a:ln w="6350" cap="flat" cmpd="sng" algn="ctr">
                <a:noFill/>
                <a:prstDash val="solid"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46444" y="1253634"/>
                <a:ext cx="449515" cy="358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CB554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7CB554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331492" y="1088362"/>
              <a:ext cx="3356591" cy="49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algn="ctr">
                <a:lnSpc>
                  <a:spcPct val="150000"/>
                </a:lnSpc>
              </a:pPr>
              <a:r>
                <a:rPr lang="ru-RU" sz="20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Справочные материалы</a:t>
              </a:r>
            </a:p>
          </p:txBody>
        </p:sp>
      </p:grpSp>
      <p:grpSp>
        <p:nvGrpSpPr>
          <p:cNvPr id="28" name="组合 54"/>
          <p:cNvGrpSpPr/>
          <p:nvPr/>
        </p:nvGrpSpPr>
        <p:grpSpPr>
          <a:xfrm>
            <a:off x="82885" y="1687456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30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sp>
        <p:nvSpPr>
          <p:cNvPr id="32" name="Freeform 5"/>
          <p:cNvSpPr>
            <a:spLocks/>
          </p:cNvSpPr>
          <p:nvPr/>
        </p:nvSpPr>
        <p:spPr bwMode="auto">
          <a:xfrm>
            <a:off x="1318996" y="614634"/>
            <a:ext cx="651442" cy="3369891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85000"/>
                </a:sysClr>
              </a:gs>
            </a:gsLst>
            <a:lin ang="0" scaled="1"/>
            <a:tileRect/>
          </a:gradFill>
          <a:ln w="12700" cap="flat" cmpd="sng" algn="ctr"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5400000" scaled="0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A67F10-41C8-9284-0D6A-12B6C27C6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13"/>
            <a:ext cx="12192000" cy="712665"/>
          </a:xfrm>
        </p:spPr>
        <p:txBody>
          <a:bodyPr/>
          <a:lstStyle/>
          <a:p>
            <a:pPr algn="ctr"/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нарушения и нестандартные ситуации, возникающие при проведении ГИА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AFC0F39-E2A9-EF6E-A94D-9629F0FC5E2E}"/>
              </a:ext>
            </a:extLst>
          </p:cNvPr>
          <p:cNvSpPr txBox="1"/>
          <p:nvPr/>
        </p:nvSpPr>
        <p:spPr>
          <a:xfrm>
            <a:off x="2350212" y="2422630"/>
            <a:ext cx="3219405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ctr">
              <a:lnSpc>
                <a:spcPct val="150000"/>
              </a:lnSpc>
            </a:pPr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телефона</a:t>
            </a:r>
          </a:p>
        </p:txBody>
      </p:sp>
      <p:sp>
        <p:nvSpPr>
          <p:cNvPr id="34" name="Символ &quot;Запрещено&quot; 33">
            <a:extLst>
              <a:ext uri="{FF2B5EF4-FFF2-40B4-BE49-F238E27FC236}">
                <a16:creationId xmlns="" xmlns:a16="http://schemas.microsoft.com/office/drawing/2014/main" id="{6D47AA9D-4E8C-FC15-F60D-68EB2509D380}"/>
              </a:ext>
            </a:extLst>
          </p:cNvPr>
          <p:cNvSpPr/>
          <p:nvPr/>
        </p:nvSpPr>
        <p:spPr>
          <a:xfrm>
            <a:off x="75788" y="1687456"/>
            <a:ext cx="1178986" cy="1175476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Текст 2">
            <a:extLst>
              <a:ext uri="{FF2B5EF4-FFF2-40B4-BE49-F238E27FC236}">
                <a16:creationId xmlns="" xmlns:a16="http://schemas.microsoft.com/office/drawing/2014/main" id="{B6447EB4-796B-1B53-5B67-7FFDD267D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093326"/>
            <a:ext cx="12192000" cy="948050"/>
          </a:xfr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участника ГИА должна быть внутренняя установка:</a:t>
            </a:r>
          </a:p>
          <a:p>
            <a:pPr algn="ctr"/>
            <a:r>
              <a:rPr lang="ru-RU" sz="24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«Соблюдение Порядка – это моя обязанность»</a:t>
            </a:r>
            <a:endParaRPr lang="ru-RU" sz="2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1F0C9B8-0CA8-35DE-D420-0A25F65A7A8B}"/>
              </a:ext>
            </a:extLst>
          </p:cNvPr>
          <p:cNvSpPr txBox="1"/>
          <p:nvPr/>
        </p:nvSpPr>
        <p:spPr>
          <a:xfrm>
            <a:off x="7459541" y="485550"/>
            <a:ext cx="4739741" cy="335476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Явка подставного лица на экзамен – это грубейшее нарушение порядка проведения ГИА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лица, пришедшего на экзамен вместо участника экзамена, возбуждается уголовное дело по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пункту 3 статьи 327 УК РФ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за использование заведомо подложного документа -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наказываются ограничением свободы на срок до одного года, либо принудительными работами на срок до одного года, либо лишением свободы на срок до одного года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="" xmlns:a16="http://schemas.microsoft.com/office/drawing/2014/main" id="{72A2699B-666C-DAAF-1A1B-77F5BDF8352C}"/>
              </a:ext>
            </a:extLst>
          </p:cNvPr>
          <p:cNvCxnSpPr/>
          <p:nvPr/>
        </p:nvCxnSpPr>
        <p:spPr>
          <a:xfrm flipV="1">
            <a:off x="6047206" y="2977481"/>
            <a:ext cx="1387876" cy="50770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Номер слайда 1">
            <a:extLst>
              <a:ext uri="{FF2B5EF4-FFF2-40B4-BE49-F238E27FC236}">
                <a16:creationId xmlns="" xmlns:a16="http://schemas.microsoft.com/office/drawing/2014/main" id="{F520E6B0-534B-8093-1A47-6266E39F05F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201401" y="6170613"/>
            <a:ext cx="670983" cy="503237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8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063042-77A8-3963-DB92-FBE796A8F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665"/>
            <a:ext cx="12192000" cy="549275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НАРУШЕНИЯ НА ЕГЭ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D2D429C-F2B7-8D15-A893-8E70ED205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38182"/>
            <a:ext cx="12192000" cy="2357270"/>
          </a:xfrm>
        </p:spPr>
        <p:txBody>
          <a:bodyPr/>
          <a:lstStyle/>
          <a:p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нарушения Порядка проведения Е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ГЭ</a:t>
            </a:r>
            <a: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умысел лиц, его нарушивших, заключается в том, что каждый из них ознакомлен с порядком, знает его требования, предупрежден об ответственности за его нарушение, причём </a:t>
            </a:r>
            <a:r>
              <a:rPr lang="ru-RU" sz="1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 роспись</a:t>
            </a:r>
            <a: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За нарушение установленного, Порядка проведения государственной итоговой аттестации, кодексом РФ «Об административных правонарушениях» предусмотрены административная  ответственность граждан и должностных лиц, а  также формы административного наказания, административные штрафы для граждан  и должностных лиц, дисквалификация для должностных лиц (п.4, ст.19.30 Кодекса  РФ «Об административных правонарушениях»).  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15B4CFD-8AB8-A6D0-AB92-5F46900492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59285803-4F2A-324A-1B6E-19565E0BC5A2}"/>
              </a:ext>
            </a:extLst>
          </p:cNvPr>
          <p:cNvSpPr/>
          <p:nvPr/>
        </p:nvSpPr>
        <p:spPr>
          <a:xfrm>
            <a:off x="2814308" y="3214154"/>
            <a:ext cx="5744513" cy="137957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E7AE0793-BBA9-E426-4BF7-EC92EE829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135" y="3208407"/>
            <a:ext cx="5902860" cy="128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граждан в размере от 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3000 руб. до 5000 руб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 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должностных лиц от 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20000 руб. до 40000 руб</a:t>
            </a:r>
            <a:r>
              <a:rPr kumimoji="0" lang="ru-RU" altLang="ru-RU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юридических лиц от 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50000 руб. до 200000 руб</a:t>
            </a:r>
            <a:r>
              <a:rPr kumimoji="0" lang="ru-RU" altLang="ru-RU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8" name="Picture 4" descr="Хочу такой сайт">
            <a:hlinkClick r:id="rId2"/>
            <a:extLst>
              <a:ext uri="{FF2B5EF4-FFF2-40B4-BE49-F238E27FC236}">
                <a16:creationId xmlns="" xmlns:a16="http://schemas.microsoft.com/office/drawing/2014/main" id="{F4F42CD0-8777-0975-2FB3-E4B80A60D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-41116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39C4B13-311E-8037-8691-1AE079F9F230}"/>
              </a:ext>
            </a:extLst>
          </p:cNvPr>
          <p:cNvSpPr txBox="1"/>
          <p:nvPr/>
        </p:nvSpPr>
        <p:spPr>
          <a:xfrm>
            <a:off x="0" y="4689973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Возраст, по достижении которого наступает административная ответственность, - это 16 лет.</a:t>
            </a:r>
            <a:endParaRPr lang="ru-RU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518D8AE-EFF7-F847-C4FA-758BAA060F07}"/>
              </a:ext>
            </a:extLst>
          </p:cNvPr>
          <p:cNvSpPr txBox="1"/>
          <p:nvPr/>
        </p:nvSpPr>
        <p:spPr>
          <a:xfrm>
            <a:off x="4878797" y="2767650"/>
            <a:ext cx="1457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ШТРАФЫ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69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D95101-3A75-DAB8-343C-C96C72D50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8718"/>
            <a:ext cx="12192000" cy="549275"/>
          </a:xfrm>
        </p:spPr>
        <p:txBody>
          <a:bodyPr/>
          <a:lstStyle/>
          <a:p>
            <a:pPr algn="ctr"/>
            <a:r>
              <a:rPr lang="ru-RU" sz="3200" b="1" spc="173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получения дополнительных баллов</a:t>
            </a:r>
            <a:endParaRPr lang="ru-RU" sz="32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4B214C9-8A1E-775D-1CBA-A9CBA71B97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67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/>
          <p:cNvGrpSpPr/>
          <p:nvPr/>
        </p:nvGrpSpPr>
        <p:grpSpPr>
          <a:xfrm>
            <a:off x="-2" y="141413"/>
            <a:ext cx="6658254" cy="5593758"/>
            <a:chOff x="2178173" y="1355618"/>
            <a:chExt cx="5245655" cy="4710027"/>
          </a:xfrm>
        </p:grpSpPr>
        <p:grpSp>
          <p:nvGrpSpPr>
            <p:cNvPr id="5" name="组合 8"/>
            <p:cNvGrpSpPr/>
            <p:nvPr/>
          </p:nvGrpSpPr>
          <p:grpSpPr>
            <a:xfrm>
              <a:off x="4020386" y="5660148"/>
              <a:ext cx="3403442" cy="109703"/>
              <a:chOff x="4020597" y="1674310"/>
              <a:chExt cx="3403442" cy="109703"/>
            </a:xfrm>
          </p:grpSpPr>
          <p:cxnSp>
            <p:nvCxnSpPr>
              <p:cNvPr id="42" name="直接连接符 55"/>
              <p:cNvCxnSpPr/>
              <p:nvPr/>
            </p:nvCxnSpPr>
            <p:spPr>
              <a:xfrm>
                <a:off x="4020597" y="1675424"/>
                <a:ext cx="3386044" cy="4355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  <a:miter lim="800000"/>
              </a:ln>
              <a:effectLst/>
            </p:spPr>
          </p:cxnSp>
          <p:sp>
            <p:nvSpPr>
              <p:cNvPr id="43" name="椭圆 56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9"/>
            <p:cNvGrpSpPr/>
            <p:nvPr/>
          </p:nvGrpSpPr>
          <p:grpSpPr>
            <a:xfrm>
              <a:off x="5185514" y="4663198"/>
              <a:ext cx="2238314" cy="109703"/>
              <a:chOff x="5185725" y="1674310"/>
              <a:chExt cx="2238314" cy="109703"/>
            </a:xfrm>
          </p:grpSpPr>
          <p:cxnSp>
            <p:nvCxnSpPr>
              <p:cNvPr id="40" name="直接连接符 53"/>
              <p:cNvCxnSpPr/>
              <p:nvPr/>
            </p:nvCxnSpPr>
            <p:spPr>
              <a:xfrm>
                <a:off x="5185725" y="1718973"/>
                <a:ext cx="2121855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  <a:miter lim="800000"/>
              </a:ln>
              <a:effectLst/>
            </p:spPr>
          </p:cxnSp>
          <p:sp>
            <p:nvSpPr>
              <p:cNvPr id="41" name="椭圆 54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10"/>
            <p:cNvGrpSpPr/>
            <p:nvPr/>
          </p:nvGrpSpPr>
          <p:grpSpPr>
            <a:xfrm>
              <a:off x="5605970" y="3666248"/>
              <a:ext cx="1817858" cy="109703"/>
              <a:chOff x="5606181" y="1674310"/>
              <a:chExt cx="1817858" cy="109703"/>
            </a:xfrm>
          </p:grpSpPr>
          <p:cxnSp>
            <p:nvCxnSpPr>
              <p:cNvPr id="38" name="直接连接符 51"/>
              <p:cNvCxnSpPr/>
              <p:nvPr/>
            </p:nvCxnSpPr>
            <p:spPr>
              <a:xfrm flipV="1">
                <a:off x="5606181" y="1718973"/>
                <a:ext cx="1701399" cy="509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  <a:miter lim="800000"/>
              </a:ln>
              <a:effectLst/>
            </p:spPr>
          </p:cxnSp>
          <p:sp>
            <p:nvSpPr>
              <p:cNvPr id="39" name="椭圆 52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11"/>
            <p:cNvGrpSpPr/>
            <p:nvPr/>
          </p:nvGrpSpPr>
          <p:grpSpPr>
            <a:xfrm>
              <a:off x="5149222" y="2669299"/>
              <a:ext cx="2274606" cy="109703"/>
              <a:chOff x="5149433" y="1674310"/>
              <a:chExt cx="2274606" cy="109703"/>
            </a:xfrm>
          </p:grpSpPr>
          <p:cxnSp>
            <p:nvCxnSpPr>
              <p:cNvPr id="36" name="直接连接符 49"/>
              <p:cNvCxnSpPr/>
              <p:nvPr/>
            </p:nvCxnSpPr>
            <p:spPr>
              <a:xfrm flipV="1">
                <a:off x="5149433" y="1718973"/>
                <a:ext cx="2158147" cy="6462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  <a:miter lim="800000"/>
              </a:ln>
              <a:effectLst/>
            </p:spPr>
          </p:cxnSp>
          <p:sp>
            <p:nvSpPr>
              <p:cNvPr id="37" name="椭圆 50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12"/>
            <p:cNvGrpSpPr/>
            <p:nvPr/>
          </p:nvGrpSpPr>
          <p:grpSpPr>
            <a:xfrm>
              <a:off x="3904572" y="1672349"/>
              <a:ext cx="3519256" cy="109703"/>
              <a:chOff x="3904783" y="1674310"/>
              <a:chExt cx="3519256" cy="109703"/>
            </a:xfrm>
          </p:grpSpPr>
          <p:cxnSp>
            <p:nvCxnSpPr>
              <p:cNvPr id="34" name="直接连接符 47"/>
              <p:cNvCxnSpPr/>
              <p:nvPr/>
            </p:nvCxnSpPr>
            <p:spPr>
              <a:xfrm flipV="1">
                <a:off x="3904783" y="1718973"/>
                <a:ext cx="3402797" cy="101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  <a:miter lim="800000"/>
              </a:ln>
              <a:effectLst/>
            </p:spPr>
          </p:cxnSp>
          <p:sp>
            <p:nvSpPr>
              <p:cNvPr id="35" name="椭圆 48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0" name="任意多边形 13"/>
            <p:cNvSpPr/>
            <p:nvPr/>
          </p:nvSpPr>
          <p:spPr>
            <a:xfrm>
              <a:off x="3202547" y="1632858"/>
              <a:ext cx="2071340" cy="4143828"/>
            </a:xfrm>
            <a:custGeom>
              <a:avLst/>
              <a:gdLst>
                <a:gd name="connsiteX0" fmla="*/ 0 w 2468160"/>
                <a:gd name="connsiteY0" fmla="*/ 0 h 4937688"/>
                <a:gd name="connsiteX1" fmla="*/ 251709 w 2468160"/>
                <a:gd name="connsiteY1" fmla="*/ 12711 h 4937688"/>
                <a:gd name="connsiteX2" fmla="*/ 2468160 w 2468160"/>
                <a:gd name="connsiteY2" fmla="*/ 2468844 h 4937688"/>
                <a:gd name="connsiteX3" fmla="*/ 251709 w 2468160"/>
                <a:gd name="connsiteY3" fmla="*/ 4924978 h 4937688"/>
                <a:gd name="connsiteX4" fmla="*/ 0 w 2468160"/>
                <a:gd name="connsiteY4" fmla="*/ 4937688 h 4937688"/>
                <a:gd name="connsiteX5" fmla="*/ 0 w 2468160"/>
                <a:gd name="connsiteY5" fmla="*/ 4688120 h 4937688"/>
                <a:gd name="connsiteX6" fmla="*/ 226192 w 2468160"/>
                <a:gd name="connsiteY6" fmla="*/ 4676698 h 4937688"/>
                <a:gd name="connsiteX7" fmla="*/ 2218592 w 2468160"/>
                <a:gd name="connsiteY7" fmla="*/ 2468844 h 4937688"/>
                <a:gd name="connsiteX8" fmla="*/ 226192 w 2468160"/>
                <a:gd name="connsiteY8" fmla="*/ 260990 h 4937688"/>
                <a:gd name="connsiteX9" fmla="*/ 0 w 2468160"/>
                <a:gd name="connsiteY9" fmla="*/ 249569 h 493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8160" h="4937688">
                  <a:moveTo>
                    <a:pt x="0" y="0"/>
                  </a:moveTo>
                  <a:lnTo>
                    <a:pt x="251709" y="12711"/>
                  </a:lnTo>
                  <a:cubicBezTo>
                    <a:pt x="1496657" y="139142"/>
                    <a:pt x="2468160" y="1190539"/>
                    <a:pt x="2468160" y="2468844"/>
                  </a:cubicBezTo>
                  <a:cubicBezTo>
                    <a:pt x="2468160" y="3747149"/>
                    <a:pt x="1496657" y="4798546"/>
                    <a:pt x="251709" y="4924978"/>
                  </a:cubicBezTo>
                  <a:lnTo>
                    <a:pt x="0" y="4937688"/>
                  </a:lnTo>
                  <a:lnTo>
                    <a:pt x="0" y="4688120"/>
                  </a:lnTo>
                  <a:lnTo>
                    <a:pt x="226192" y="4676698"/>
                  </a:lnTo>
                  <a:cubicBezTo>
                    <a:pt x="1345293" y="4563047"/>
                    <a:pt x="2218592" y="3617931"/>
                    <a:pt x="2218592" y="2468844"/>
                  </a:cubicBezTo>
                  <a:cubicBezTo>
                    <a:pt x="2218592" y="1319758"/>
                    <a:pt x="1345293" y="374641"/>
                    <a:pt x="226192" y="260990"/>
                  </a:cubicBezTo>
                  <a:lnTo>
                    <a:pt x="0" y="249569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1" name="组合 14"/>
            <p:cNvGrpSpPr/>
            <p:nvPr/>
          </p:nvGrpSpPr>
          <p:grpSpPr>
            <a:xfrm>
              <a:off x="4310718" y="2346371"/>
              <a:ext cx="819955" cy="726710"/>
              <a:chOff x="3295850" y="2263222"/>
              <a:chExt cx="2643765" cy="2343151"/>
            </a:xfrm>
          </p:grpSpPr>
          <p:sp>
            <p:nvSpPr>
              <p:cNvPr id="32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5"/>
            <p:cNvGrpSpPr/>
            <p:nvPr/>
          </p:nvGrpSpPr>
          <p:grpSpPr>
            <a:xfrm>
              <a:off x="4775537" y="3334124"/>
              <a:ext cx="819955" cy="726710"/>
              <a:chOff x="3295850" y="2263222"/>
              <a:chExt cx="2643765" cy="2343151"/>
            </a:xfrm>
          </p:grpSpPr>
          <p:sp>
            <p:nvSpPr>
              <p:cNvPr id="30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6"/>
            <p:cNvGrpSpPr/>
            <p:nvPr/>
          </p:nvGrpSpPr>
          <p:grpSpPr>
            <a:xfrm>
              <a:off x="4329267" y="4349464"/>
              <a:ext cx="819955" cy="726710"/>
              <a:chOff x="3295850" y="2263222"/>
              <a:chExt cx="2643765" cy="2343151"/>
            </a:xfrm>
          </p:grpSpPr>
          <p:sp>
            <p:nvSpPr>
              <p:cNvPr id="28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7"/>
            <p:cNvGrpSpPr/>
            <p:nvPr/>
          </p:nvGrpSpPr>
          <p:grpSpPr>
            <a:xfrm>
              <a:off x="3156467" y="1355618"/>
              <a:ext cx="819955" cy="726710"/>
              <a:chOff x="3295850" y="2263221"/>
              <a:chExt cx="2643765" cy="2343151"/>
            </a:xfrm>
          </p:grpSpPr>
          <p:sp>
            <p:nvSpPr>
              <p:cNvPr id="26" name="Freeform 5"/>
              <p:cNvSpPr/>
              <p:nvPr/>
            </p:nvSpPr>
            <p:spPr bwMode="auto">
              <a:xfrm rot="10800000">
                <a:off x="3295850" y="2263221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8"/>
            <p:cNvGrpSpPr/>
            <p:nvPr/>
          </p:nvGrpSpPr>
          <p:grpSpPr>
            <a:xfrm>
              <a:off x="3128624" y="5338935"/>
              <a:ext cx="819955" cy="726710"/>
              <a:chOff x="3295850" y="2263222"/>
              <a:chExt cx="2643765" cy="2343151"/>
            </a:xfrm>
          </p:grpSpPr>
          <p:sp>
            <p:nvSpPr>
              <p:cNvPr id="24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5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6" name="Freeform 5"/>
            <p:cNvSpPr/>
            <p:nvPr/>
          </p:nvSpPr>
          <p:spPr bwMode="auto">
            <a:xfrm rot="10800000">
              <a:off x="2178173" y="2542815"/>
              <a:ext cx="2397585" cy="23164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1270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文本框 88"/>
            <p:cNvSpPr txBox="1"/>
            <p:nvPr/>
          </p:nvSpPr>
          <p:spPr>
            <a:xfrm>
              <a:off x="3127543" y="1467551"/>
              <a:ext cx="876300" cy="440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28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</a:t>
              </a:r>
              <a:endParaRPr lang="zh-CN" altLang="en-US" sz="28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" name="文本框 89"/>
            <p:cNvSpPr txBox="1"/>
            <p:nvPr/>
          </p:nvSpPr>
          <p:spPr>
            <a:xfrm>
              <a:off x="3099701" y="5440679"/>
              <a:ext cx="876300" cy="440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28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5</a:t>
              </a:r>
              <a:endParaRPr lang="zh-CN" altLang="en-US" sz="28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文本框 90"/>
            <p:cNvSpPr txBox="1"/>
            <p:nvPr/>
          </p:nvSpPr>
          <p:spPr>
            <a:xfrm>
              <a:off x="4296907" y="4454837"/>
              <a:ext cx="876300" cy="440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28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4</a:t>
              </a:r>
              <a:endParaRPr lang="zh-CN" altLang="en-US" sz="28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文本框 91"/>
            <p:cNvSpPr txBox="1"/>
            <p:nvPr/>
          </p:nvSpPr>
          <p:spPr>
            <a:xfrm>
              <a:off x="4296907" y="2450735"/>
              <a:ext cx="876300" cy="440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28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</a:t>
              </a:r>
              <a:endParaRPr lang="zh-CN" altLang="en-US" sz="28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文本框 92"/>
            <p:cNvSpPr txBox="1"/>
            <p:nvPr/>
          </p:nvSpPr>
          <p:spPr>
            <a:xfrm>
              <a:off x="4752203" y="3439987"/>
              <a:ext cx="876300" cy="440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28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3</a:t>
              </a:r>
              <a:endParaRPr lang="zh-CN" altLang="en-US" sz="28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文本框 116"/>
            <p:cNvSpPr txBox="1"/>
            <p:nvPr/>
          </p:nvSpPr>
          <p:spPr>
            <a:xfrm>
              <a:off x="2425211" y="3733432"/>
              <a:ext cx="1976553" cy="1114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ru-RU" sz="2000" b="1" spc="-993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spc="14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 </a:t>
              </a:r>
              <a:r>
                <a:rPr lang="ru-RU" sz="2000" b="1" spc="173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получить дополнительные баллы (</a:t>
              </a:r>
              <a:r>
                <a:rPr lang="ru-RU" sz="2000" b="1" spc="173" dirty="0">
                  <a:solidFill>
                    <a:srgbClr val="C00000"/>
                  </a:solidFill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1 до 10 баллов</a:t>
              </a:r>
              <a:r>
                <a:rPr lang="ru-RU" sz="2000" b="1" spc="173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zh-CN" altLang="en-US" sz="1100" u="sng" kern="0" dirty="0">
                <a:solidFill>
                  <a:srgbClr val="18478F"/>
                </a:solidFill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0" name="文本框 128"/>
          <p:cNvSpPr txBox="1"/>
          <p:nvPr/>
        </p:nvSpPr>
        <p:spPr>
          <a:xfrm>
            <a:off x="8075181" y="470671"/>
            <a:ext cx="3536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187593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</a:t>
            </a:r>
            <a:endParaRPr lang="ru-RU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3" name="文本框 128"/>
          <p:cNvSpPr txBox="1"/>
          <p:nvPr/>
        </p:nvSpPr>
        <p:spPr>
          <a:xfrm>
            <a:off x="8075181" y="5221917"/>
            <a:ext cx="4106615" cy="4174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заслуги; золотой значок ГТО</a:t>
            </a:r>
          </a:p>
        </p:txBody>
      </p:sp>
      <p:sp>
        <p:nvSpPr>
          <p:cNvPr id="94" name="文本框 128"/>
          <p:cNvSpPr txBox="1"/>
          <p:nvPr/>
        </p:nvSpPr>
        <p:spPr>
          <a:xfrm>
            <a:off x="8058774" y="2684273"/>
            <a:ext cx="3536632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Волонтерская деятельность </a:t>
            </a:r>
          </a:p>
        </p:txBody>
      </p:sp>
      <p:sp>
        <p:nvSpPr>
          <p:cNvPr id="95" name="文本框 128"/>
          <p:cNvSpPr txBox="1"/>
          <p:nvPr/>
        </p:nvSpPr>
        <p:spPr>
          <a:xfrm>
            <a:off x="8030089" y="3650879"/>
            <a:ext cx="4127022" cy="786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и победы в предметных олимпиадах и творческих конкурсах </a:t>
            </a:r>
          </a:p>
        </p:txBody>
      </p:sp>
      <p:sp>
        <p:nvSpPr>
          <p:cNvPr id="96" name="文本框 128"/>
          <p:cNvSpPr txBox="1"/>
          <p:nvPr/>
        </p:nvSpPr>
        <p:spPr>
          <a:xfrm>
            <a:off x="8075181" y="1540878"/>
            <a:ext cx="3536632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 с отличием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AAE7F67D-9890-D08E-58E8-B05EDF96F8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657" y="1319917"/>
            <a:ext cx="1061322" cy="9292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52501C6B-65B7-129F-5377-B5A6F55A00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6" t="13911" r="10031" b="13944"/>
          <a:stretch/>
        </p:blipFill>
        <p:spPr>
          <a:xfrm>
            <a:off x="6926910" y="230763"/>
            <a:ext cx="1019123" cy="9036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6588809E-6F78-A612-D381-7372CA38DD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6" t="7250" r="9180" b="13101"/>
          <a:stretch/>
        </p:blipFill>
        <p:spPr>
          <a:xfrm>
            <a:off x="6884710" y="2470841"/>
            <a:ext cx="1083897" cy="9036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D60BC64B-E53A-120D-49C2-EE12F76762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742" y="3576182"/>
            <a:ext cx="1065865" cy="10928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33A5EF78-955D-DF94-B518-C1FADD56FC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7" t="14266" r="25412" b="21338"/>
          <a:stretch/>
        </p:blipFill>
        <p:spPr>
          <a:xfrm>
            <a:off x="6810548" y="4992944"/>
            <a:ext cx="1219541" cy="10928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22331BDD-8882-FCE1-1954-1696D35058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70" y="1619664"/>
            <a:ext cx="1345707" cy="1345707"/>
          </a:xfrm>
          <a:prstGeom prst="rect">
            <a:avLst/>
          </a:prstGeom>
        </p:spPr>
      </p:pic>
      <p:sp>
        <p:nvSpPr>
          <p:cNvPr id="99" name="Номер слайда 3">
            <a:extLst>
              <a:ext uri="{FF2B5EF4-FFF2-40B4-BE49-F238E27FC236}">
                <a16:creationId xmlns="" xmlns:a16="http://schemas.microsoft.com/office/drawing/2014/main" id="{ED1A1D07-00CA-6D02-B114-E7A4D2053D8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201401" y="6170613"/>
            <a:ext cx="670983" cy="503237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7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76EF7D-25F8-859C-DB7A-A3ACD9057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2287" y="3490818"/>
            <a:ext cx="12192000" cy="424986"/>
          </a:xfrm>
        </p:spPr>
        <p:txBody>
          <a:bodyPr/>
          <a:lstStyle/>
          <a:p>
            <a:pPr algn="ctr"/>
            <a:r>
              <a:rPr lang="ru-RU" sz="2000" b="1" u="sng" spc="-7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spc="10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«За особые успехи в учении»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3C4BF42-159D-3681-D728-E36BB3D86D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2" descr="F:\2021-2022\ГИА в 2022 году\rssimg-848ef549c79467ff097ce59c1d1dcce3.jpeg">
            <a:extLst>
              <a:ext uri="{FF2B5EF4-FFF2-40B4-BE49-F238E27FC236}">
                <a16:creationId xmlns="" xmlns:a16="http://schemas.microsoft.com/office/drawing/2014/main" id="{3D188B36-58A8-7F13-E7B7-2F932B688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9113" y="3915804"/>
            <a:ext cx="4293773" cy="2860727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F7836F5-E37B-ED55-C08C-F6C745E4EC9E}"/>
              </a:ext>
            </a:extLst>
          </p:cNvPr>
          <p:cNvSpPr txBox="1"/>
          <p:nvPr/>
        </p:nvSpPr>
        <p:spPr>
          <a:xfrm>
            <a:off x="-1" y="2005980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В случае выбора выпускником различных форм прохождения государственной итоговой аттестации (ЕГЭ и ГВЭ):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="" xmlns:a16="http://schemas.microsoft.com/office/drawing/2014/main" id="{B46555BB-2E37-73C0-B99B-0E57CCED55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606098"/>
              </p:ext>
            </p:extLst>
          </p:nvPr>
        </p:nvGraphicFramePr>
        <p:xfrm>
          <a:off x="782713" y="796597"/>
          <a:ext cx="10626572" cy="1112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313286">
                  <a:extLst>
                    <a:ext uri="{9D8B030D-6E8A-4147-A177-3AD203B41FA5}">
                      <a16:colId xmlns="" xmlns:a16="http://schemas.microsoft.com/office/drawing/2014/main" val="1263186566"/>
                    </a:ext>
                  </a:extLst>
                </a:gridCol>
                <a:gridCol w="5313286">
                  <a:extLst>
                    <a:ext uri="{9D8B030D-6E8A-4147-A177-3AD203B41FA5}">
                      <a16:colId xmlns="" xmlns:a16="http://schemas.microsoft.com/office/drawing/2014/main" val="15371684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</a:t>
                      </a:r>
                      <a:r>
                        <a:rPr lang="ru-RU" b="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баллов </a:t>
                      </a:r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ЕГЭ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"Русский язык"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76194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</a:t>
                      </a:r>
                      <a:r>
                        <a:rPr lang="ru-RU" b="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баллов </a:t>
                      </a:r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ЕГЭ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"Математика" профильного уровня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18147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баллов на ЕГЭ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ЕГЭ по учебному предмету "Математика" базового уровня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1518833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97BDC34-40AD-2B35-1E79-73E825065777}"/>
              </a:ext>
            </a:extLst>
          </p:cNvPr>
          <p:cNvSpPr txBox="1"/>
          <p:nvPr/>
        </p:nvSpPr>
        <p:spPr>
          <a:xfrm>
            <a:off x="0" y="-34387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Аттестат о среднем общем образовании с отличием и приложение к нему выдаются выпускникам 11 класса, имеющим итоговые отметки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учебным предметам учебного плана, получившим удовлетворительные результаты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прохождении государственной итоговой аттестации (без учета результатов, полученных при прохождении повторной государственной итоговой аттестации) и набравшим:</a:t>
            </a:r>
          </a:p>
        </p:txBody>
      </p:sp>
      <p:graphicFrame>
        <p:nvGraphicFramePr>
          <p:cNvPr id="11" name="Таблица 8">
            <a:extLst>
              <a:ext uri="{FF2B5EF4-FFF2-40B4-BE49-F238E27FC236}">
                <a16:creationId xmlns="" xmlns:a16="http://schemas.microsoft.com/office/drawing/2014/main" id="{BDFE1B46-CDE0-A309-15D7-9C6ACF1C5B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192470"/>
              </p:ext>
            </p:extLst>
          </p:nvPr>
        </p:nvGraphicFramePr>
        <p:xfrm>
          <a:off x="782713" y="2441397"/>
          <a:ext cx="10626572" cy="8890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313286">
                  <a:extLst>
                    <a:ext uri="{9D8B030D-6E8A-4147-A177-3AD203B41FA5}">
                      <a16:colId xmlns="" xmlns:a16="http://schemas.microsoft.com/office/drawing/2014/main" val="1263186566"/>
                    </a:ext>
                  </a:extLst>
                </a:gridCol>
                <a:gridCol w="5313286">
                  <a:extLst>
                    <a:ext uri="{9D8B030D-6E8A-4147-A177-3AD203B41FA5}">
                      <a16:colId xmlns="" xmlns:a16="http://schemas.microsoft.com/office/drawing/2014/main" val="15371684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баллов сдаваемому обязательному учебному предмету в форме ГВЭ и ЕГЭ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математике базового уровня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76194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70 баллов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сдаваемому обязательному учебному предмету в форме ЕГЭ.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18147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59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4065" y="953898"/>
            <a:ext cx="5515992" cy="384378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6933" rIns="0" bIns="0" rtlCol="0">
            <a:spAutoFit/>
          </a:bodyPr>
          <a:lstStyle/>
          <a:p>
            <a:pPr marL="756054" marR="739968" algn="ctr">
              <a:spcBef>
                <a:spcPts val="133"/>
              </a:spcBef>
            </a:pPr>
            <a:r>
              <a:rPr lang="ru-RU"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 по заполнению бланков в онлайн-сервисе </a:t>
            </a:r>
          </a:p>
          <a:p>
            <a:pPr marL="756054" marR="739968" algn="ctr">
              <a:spcBef>
                <a:spcPts val="133"/>
              </a:spcBef>
            </a:pPr>
            <a:r>
              <a:rPr lang="ru-RU"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«Мои достижения». </a:t>
            </a:r>
          </a:p>
          <a:p>
            <a:pPr marL="16933" marR="6773">
              <a:spcBef>
                <a:spcPts val="3193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spc="2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онлайн-сервисе </a:t>
            </a:r>
            <a:r>
              <a:rPr lang="ru-RU" sz="1800" spc="-1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«Мои достижения</a:t>
            </a:r>
            <a:r>
              <a:rPr lang="ru-RU" sz="18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spc="1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доступен </a:t>
            </a:r>
            <a:r>
              <a:rPr lang="ru-RU" sz="18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онлайн-тренажер </a:t>
            </a:r>
            <a:r>
              <a:rPr lang="ru-RU" sz="1800" spc="9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заполнению </a:t>
            </a:r>
            <a:r>
              <a:rPr lang="ru-RU" sz="1800" spc="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бланков, </a:t>
            </a:r>
            <a:r>
              <a:rPr lang="ru-RU" sz="18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используемых</a:t>
            </a:r>
            <a:r>
              <a:rPr lang="ru-RU" sz="1800" spc="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1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</a:t>
            </a:r>
            <a:r>
              <a:rPr lang="ru-RU" sz="1800" spc="1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 </a:t>
            </a:r>
            <a:r>
              <a:rPr lang="ru-RU" sz="18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spc="27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ОГЭ.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</a:t>
            </a:r>
            <a:r>
              <a:rPr lang="ru-RU" sz="1800" spc="9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самостоятельно </a:t>
            </a:r>
            <a:r>
              <a:rPr lang="ru-RU" sz="1800" spc="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</a:t>
            </a:r>
            <a:r>
              <a:rPr lang="ru-RU" sz="1800" spc="173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spc="1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образцами </a:t>
            </a:r>
            <a:r>
              <a:rPr lang="ru-RU" sz="1800" spc="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 </a:t>
            </a:r>
            <a:r>
              <a:rPr lang="ru-RU" sz="1800" spc="93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800" spc="1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8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spc="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правилами </a:t>
            </a:r>
            <a:r>
              <a:rPr lang="ru-RU" sz="1800" spc="1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ru-RU" sz="1800" spc="59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заполнения.			</a:t>
            </a:r>
            <a:r>
              <a:rPr lang="ru-RU" sz="1800" spc="1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</a:t>
            </a:r>
            <a:r>
              <a:rPr lang="ru-RU" sz="1800" spc="1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 </a:t>
            </a:r>
            <a:r>
              <a:rPr lang="ru-RU" sz="1800" spc="9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заполнению </a:t>
            </a:r>
            <a:r>
              <a:rPr lang="ru-RU" sz="1800" spc="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 </a:t>
            </a:r>
            <a:r>
              <a:rPr lang="ru-RU" sz="1800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ГИА </a:t>
            </a:r>
            <a:r>
              <a:rPr lang="ru-RU" sz="1800" spc="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spc="7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</a:t>
            </a:r>
            <a:r>
              <a:rPr lang="ru-RU" sz="18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сервисе </a:t>
            </a:r>
            <a:r>
              <a:rPr lang="ru-RU" sz="1800" spc="-1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«Мои </a:t>
            </a:r>
            <a:r>
              <a:rPr lang="ru-RU" sz="18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достижения»</a:t>
            </a:r>
            <a:r>
              <a:rPr lang="ru-RU" sz="1800" spc="-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			 </a:t>
            </a:r>
            <a:r>
              <a:rPr lang="ru-RU" sz="1800" u="heavy" spc="133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www.myskills.ru</a:t>
            </a: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2" y="0"/>
            <a:ext cx="12192000" cy="523220"/>
          </a:xfrm>
          <a:prstGeom prst="rect">
            <a:avLst/>
          </a:prstGeom>
        </p:spPr>
        <p:txBody>
          <a:bodyPr spcFirstLastPara="1" vert="horz" wrap="square" lIns="0" tIns="17780" rIns="0" bIns="0" rtlCol="0" anchor="ctr" anchorCtr="0">
            <a:spAutoFit/>
          </a:bodyPr>
          <a:lstStyle/>
          <a:p>
            <a:pPr marL="16933" algn="ctr">
              <a:spcBef>
                <a:spcPts val="140"/>
              </a:spcBef>
            </a:pPr>
            <a:r>
              <a:rPr lang="ru-RU" sz="3200" b="1" dirty="0">
                <a:latin typeface="Times New Roman"/>
                <a:cs typeface="Times New Roman"/>
              </a:rPr>
              <a:t>Сайт в помощь</a:t>
            </a:r>
            <a:endParaRPr sz="3200" b="1" dirty="0">
              <a:latin typeface="Times New Roman"/>
              <a:cs typeface="Times New Roman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DAB1F88-1087-1B5C-634E-95C5D6EEDB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90"/>
          <a:stretch/>
        </p:blipFill>
        <p:spPr>
          <a:xfrm>
            <a:off x="2" y="523220"/>
            <a:ext cx="6232122" cy="633478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847807C-A7B8-C67D-BCDD-063604D906F0}"/>
              </a:ext>
            </a:extLst>
          </p:cNvPr>
          <p:cNvSpPr/>
          <p:nvPr/>
        </p:nvSpPr>
        <p:spPr>
          <a:xfrm>
            <a:off x="79899" y="1757779"/>
            <a:ext cx="736847" cy="887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1">
            <a:extLst>
              <a:ext uri="{FF2B5EF4-FFF2-40B4-BE49-F238E27FC236}">
                <a16:creationId xmlns="" xmlns:a16="http://schemas.microsoft.com/office/drawing/2014/main" id="{1DA9521E-5235-4D96-B537-E63D92C1E83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201401" y="6170613"/>
            <a:ext cx="670983" cy="503237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549275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11299055" y="6170613"/>
            <a:ext cx="670983" cy="503237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 strike="noStrike" cap="none">
                <a:solidFill>
                  <a:schemeClr val="tx1">
                    <a:tint val="75000"/>
                  </a:schemeClr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algn="ctr"/>
            <a:fld id="{B6F15528-21DE-4FAA-801E-634DDDAF4B2B}" type="slidenum">
              <a:rPr lang="ru-RU" smtClean="0">
                <a:solidFill>
                  <a:schemeClr val="bg1"/>
                </a:solidFill>
              </a:rPr>
              <a:pPr algn="ctr"/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71126" y="1653220"/>
            <a:ext cx="4449748" cy="25890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«Горячая линия»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РСО-Алания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ЕГЭ-2023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 (8672) 53-49-40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E20F3AA-3D83-7FCC-21D6-39F306DB08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539" y="2500397"/>
            <a:ext cx="2506462" cy="250646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F7CCAEE-3004-BA69-5CBC-87D7663E9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0" y="0"/>
            <a:ext cx="2479830" cy="165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7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3278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приоритеты проведения государственной итоговой аттестации в 2023 году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EC05A1CD-C202-A0D5-1E06-648FA34F9FB4}"/>
              </a:ext>
            </a:extLst>
          </p:cNvPr>
          <p:cNvSpPr/>
          <p:nvPr/>
        </p:nvSpPr>
        <p:spPr>
          <a:xfrm>
            <a:off x="1112668" y="1480447"/>
            <a:ext cx="3444536" cy="55041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</a:t>
            </a:r>
            <a:endParaRPr lang="ru-RU" sz="1600" b="1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6A39C2CE-C9C5-4662-F2F6-456032AB2265}"/>
              </a:ext>
            </a:extLst>
          </p:cNvPr>
          <p:cNvSpPr/>
          <p:nvPr/>
        </p:nvSpPr>
        <p:spPr>
          <a:xfrm>
            <a:off x="7634796" y="1480448"/>
            <a:ext cx="3444536" cy="55041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ОБЪЕКТИВНОСТЬ</a:t>
            </a:r>
            <a:endParaRPr lang="ru-RU" sz="1600" b="1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08340346-18CF-2D3D-CE1B-F1246A96231F}"/>
              </a:ext>
            </a:extLst>
          </p:cNvPr>
          <p:cNvSpPr/>
          <p:nvPr/>
        </p:nvSpPr>
        <p:spPr>
          <a:xfrm>
            <a:off x="1112668" y="2721323"/>
            <a:ext cx="3444536" cy="55041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</a:t>
            </a:r>
            <a:endParaRPr lang="ru-RU" sz="1600" b="1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E82521A5-9AC9-E506-A224-BFAD8888BD0C}"/>
              </a:ext>
            </a:extLst>
          </p:cNvPr>
          <p:cNvSpPr/>
          <p:nvPr/>
        </p:nvSpPr>
        <p:spPr>
          <a:xfrm>
            <a:off x="7634796" y="2721323"/>
            <a:ext cx="3444536" cy="55041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ТЕХНОЛОГИЧНОСТЬ</a:t>
            </a:r>
            <a:endParaRPr lang="ru-RU" sz="1600" b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E5EA5237-4DDC-4869-4FDC-1047B90B60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725" y="1042034"/>
            <a:ext cx="2633359" cy="2571177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15C1E0F4-16E8-E2EF-A471-77ACF12B54B3}"/>
              </a:ext>
            </a:extLst>
          </p:cNvPr>
          <p:cNvSpPr/>
          <p:nvPr/>
        </p:nvSpPr>
        <p:spPr>
          <a:xfrm>
            <a:off x="1038687" y="1340528"/>
            <a:ext cx="3639845" cy="83450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48FD6799-172C-434E-E0F4-B42021766876}"/>
              </a:ext>
            </a:extLst>
          </p:cNvPr>
          <p:cNvSpPr/>
          <p:nvPr/>
        </p:nvSpPr>
        <p:spPr>
          <a:xfrm>
            <a:off x="1028416" y="2610034"/>
            <a:ext cx="3639845" cy="83450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FEBF728C-3DE7-5DFF-5D8E-598518F4C59B}"/>
              </a:ext>
            </a:extLst>
          </p:cNvPr>
          <p:cNvSpPr/>
          <p:nvPr/>
        </p:nvSpPr>
        <p:spPr>
          <a:xfrm>
            <a:off x="7537141" y="1340528"/>
            <a:ext cx="3639845" cy="83450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FB070F86-E2B0-4A30-57E5-58C4A5DA6061}"/>
              </a:ext>
            </a:extLst>
          </p:cNvPr>
          <p:cNvSpPr/>
          <p:nvPr/>
        </p:nvSpPr>
        <p:spPr>
          <a:xfrm>
            <a:off x="7537141" y="2579279"/>
            <a:ext cx="3639845" cy="83450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92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7" y="0"/>
            <a:ext cx="12192000" cy="793114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акты, регламентирующие проведение ГИА-2023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" name="组合 151">
            <a:extLst>
              <a:ext uri="{FF2B5EF4-FFF2-40B4-BE49-F238E27FC236}">
                <a16:creationId xmlns="" xmlns:a16="http://schemas.microsoft.com/office/drawing/2014/main" id="{9D7FA654-F0D3-A78A-5463-590324C5A4C7}"/>
              </a:ext>
            </a:extLst>
          </p:cNvPr>
          <p:cNvGrpSpPr/>
          <p:nvPr/>
        </p:nvGrpSpPr>
        <p:grpSpPr>
          <a:xfrm>
            <a:off x="87261" y="992843"/>
            <a:ext cx="3553178" cy="4425651"/>
            <a:chOff x="655912" y="2105133"/>
            <a:chExt cx="2607791" cy="4693421"/>
          </a:xfrm>
        </p:grpSpPr>
        <p:sp>
          <p:nvSpPr>
            <p:cNvPr id="6" name="直角三角形 69">
              <a:extLst>
                <a:ext uri="{FF2B5EF4-FFF2-40B4-BE49-F238E27FC236}">
                  <a16:creationId xmlns="" xmlns:a16="http://schemas.microsoft.com/office/drawing/2014/main" id="{562D14D0-2DC8-E134-2BC9-0B3B3FA22E69}"/>
                </a:ext>
              </a:extLst>
            </p:cNvPr>
            <p:cNvSpPr/>
            <p:nvPr/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  <a:gd name="connsiteX0" fmla="*/ 174418 w 2267687"/>
                <a:gd name="connsiteY0" fmla="*/ 303531 h 303531"/>
                <a:gd name="connsiteX1" fmla="*/ 0 w 2267687"/>
                <a:gd name="connsiteY1" fmla="*/ 0 h 303531"/>
                <a:gd name="connsiteX2" fmla="*/ 2267687 w 2267687"/>
                <a:gd name="connsiteY2" fmla="*/ 290831 h 303531"/>
                <a:gd name="connsiteX3" fmla="*/ 174418 w 2267687"/>
                <a:gd name="connsiteY3" fmla="*/ 303531 h 303531"/>
                <a:gd name="connsiteX0" fmla="*/ 172657 w 2265926"/>
                <a:gd name="connsiteY0" fmla="*/ 316231 h 316231"/>
                <a:gd name="connsiteX1" fmla="*/ 0 w 2265926"/>
                <a:gd name="connsiteY1" fmla="*/ 0 h 316231"/>
                <a:gd name="connsiteX2" fmla="*/ 2265926 w 2265926"/>
                <a:gd name="connsiteY2" fmla="*/ 303531 h 316231"/>
                <a:gd name="connsiteX3" fmla="*/ 172657 w 2265926"/>
                <a:gd name="connsiteY3" fmla="*/ 316231 h 31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50000"/>
                    <a:alpha val="44000"/>
                  </a:sys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7" name="直角三角形 69">
              <a:extLst>
                <a:ext uri="{FF2B5EF4-FFF2-40B4-BE49-F238E27FC236}">
                  <a16:creationId xmlns="" xmlns:a16="http://schemas.microsoft.com/office/drawing/2014/main" id="{DC49DE9C-29DC-2E7B-E493-F0A483C2CEDF}"/>
                </a:ext>
              </a:extLst>
            </p:cNvPr>
            <p:cNvSpPr/>
            <p:nvPr/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50000"/>
                    <a:alpha val="44000"/>
                  </a:sys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8" name="矩形 154">
              <a:extLst>
                <a:ext uri="{FF2B5EF4-FFF2-40B4-BE49-F238E27FC236}">
                  <a16:creationId xmlns="" xmlns:a16="http://schemas.microsoft.com/office/drawing/2014/main" id="{E413B0E7-1A81-83C9-2DAB-A5DAE2AF539A}"/>
                </a:ext>
              </a:extLst>
            </p:cNvPr>
            <p:cNvSpPr/>
            <p:nvPr/>
          </p:nvSpPr>
          <p:spPr>
            <a:xfrm>
              <a:off x="1037203" y="2560945"/>
              <a:ext cx="1894121" cy="3877900"/>
            </a:xfrm>
            <a:prstGeom prst="rect">
              <a:avLst/>
            </a:prstGeom>
            <a:solidFill>
              <a:srgbClr val="F7F7F7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algn="ctr">
                <a:buClrTx/>
                <a:defRPr/>
              </a:pPr>
              <a:r>
                <a:rPr 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Федеральный закон от 29.12.2012 г. № 273-ФЗ  «Об образовании в Российской Федерации» 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9" name="矩形 155">
              <a:extLst>
                <a:ext uri="{FF2B5EF4-FFF2-40B4-BE49-F238E27FC236}">
                  <a16:creationId xmlns="" xmlns:a16="http://schemas.microsoft.com/office/drawing/2014/main" id="{91060AE5-B7C1-29E8-3B37-F9C0F4C1C42C}"/>
                </a:ext>
              </a:extLst>
            </p:cNvPr>
            <p:cNvSpPr/>
            <p:nvPr/>
          </p:nvSpPr>
          <p:spPr>
            <a:xfrm>
              <a:off x="1037203" y="2560945"/>
              <a:ext cx="1894121" cy="582162"/>
            </a:xfrm>
            <a:prstGeom prst="rect">
              <a:avLst/>
            </a:prstGeom>
            <a:gradFill>
              <a:gsLst>
                <a:gs pos="0">
                  <a:srgbClr val="ED492C"/>
                </a:gs>
                <a:gs pos="100000">
                  <a:srgbClr val="DE163D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grpSp>
        <p:nvGrpSpPr>
          <p:cNvPr id="10" name="组合 160">
            <a:extLst>
              <a:ext uri="{FF2B5EF4-FFF2-40B4-BE49-F238E27FC236}">
                <a16:creationId xmlns="" xmlns:a16="http://schemas.microsoft.com/office/drawing/2014/main" id="{B746DCD5-A059-D59D-8436-D550FB3D9EB6}"/>
              </a:ext>
            </a:extLst>
          </p:cNvPr>
          <p:cNvGrpSpPr/>
          <p:nvPr/>
        </p:nvGrpSpPr>
        <p:grpSpPr>
          <a:xfrm>
            <a:off x="3890740" y="992843"/>
            <a:ext cx="3719140" cy="4454837"/>
            <a:chOff x="655912" y="2105133"/>
            <a:chExt cx="2607791" cy="4693421"/>
          </a:xfrm>
        </p:grpSpPr>
        <p:sp>
          <p:nvSpPr>
            <p:cNvPr id="11" name="直角三角形 69">
              <a:extLst>
                <a:ext uri="{FF2B5EF4-FFF2-40B4-BE49-F238E27FC236}">
                  <a16:creationId xmlns="" xmlns:a16="http://schemas.microsoft.com/office/drawing/2014/main" id="{69AF76DE-E621-6119-5F30-E54AF51DA349}"/>
                </a:ext>
              </a:extLst>
            </p:cNvPr>
            <p:cNvSpPr/>
            <p:nvPr/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  <a:gd name="connsiteX0" fmla="*/ 174418 w 2267687"/>
                <a:gd name="connsiteY0" fmla="*/ 303531 h 303531"/>
                <a:gd name="connsiteX1" fmla="*/ 0 w 2267687"/>
                <a:gd name="connsiteY1" fmla="*/ 0 h 303531"/>
                <a:gd name="connsiteX2" fmla="*/ 2267687 w 2267687"/>
                <a:gd name="connsiteY2" fmla="*/ 290831 h 303531"/>
                <a:gd name="connsiteX3" fmla="*/ 174418 w 2267687"/>
                <a:gd name="connsiteY3" fmla="*/ 303531 h 303531"/>
                <a:gd name="connsiteX0" fmla="*/ 172657 w 2265926"/>
                <a:gd name="connsiteY0" fmla="*/ 316231 h 316231"/>
                <a:gd name="connsiteX1" fmla="*/ 0 w 2265926"/>
                <a:gd name="connsiteY1" fmla="*/ 0 h 316231"/>
                <a:gd name="connsiteX2" fmla="*/ 2265926 w 2265926"/>
                <a:gd name="connsiteY2" fmla="*/ 303531 h 316231"/>
                <a:gd name="connsiteX3" fmla="*/ 172657 w 2265926"/>
                <a:gd name="connsiteY3" fmla="*/ 316231 h 31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50000"/>
                    <a:alpha val="44000"/>
                  </a:sys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12" name="直角三角形 69">
              <a:extLst>
                <a:ext uri="{FF2B5EF4-FFF2-40B4-BE49-F238E27FC236}">
                  <a16:creationId xmlns="" xmlns:a16="http://schemas.microsoft.com/office/drawing/2014/main" id="{334C871F-652E-C704-EA47-EBCEBE38E9E1}"/>
                </a:ext>
              </a:extLst>
            </p:cNvPr>
            <p:cNvSpPr/>
            <p:nvPr/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50000"/>
                    <a:alpha val="44000"/>
                  </a:sys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13" name="矩形 163">
              <a:extLst>
                <a:ext uri="{FF2B5EF4-FFF2-40B4-BE49-F238E27FC236}">
                  <a16:creationId xmlns="" xmlns:a16="http://schemas.microsoft.com/office/drawing/2014/main" id="{BFE199DE-1FE0-3C57-B64E-3D4DD7ADD8D5}"/>
                </a:ext>
              </a:extLst>
            </p:cNvPr>
            <p:cNvSpPr/>
            <p:nvPr/>
          </p:nvSpPr>
          <p:spPr>
            <a:xfrm>
              <a:off x="1037203" y="2560945"/>
              <a:ext cx="1894121" cy="3877900"/>
            </a:xfrm>
            <a:prstGeom prst="rect">
              <a:avLst/>
            </a:prstGeom>
            <a:solidFill>
              <a:srgbClr val="F7F7F7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algn="ctr">
                <a:buClrTx/>
                <a:defRPr/>
              </a:pPr>
              <a:endPara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buClrTx/>
                <a:defRPr/>
              </a:pPr>
              <a:endPara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buClrTx/>
                <a:defRPr/>
              </a:pPr>
              <a:r>
                <a:rPr 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Порядок проведения ГИА по образовательным программам среднего общего образования утвержден приказом Минобрнауки РФ от 7 ноября 2018 г. N 190/1512 (ЕГЭ)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14" name="矩形 164">
              <a:extLst>
                <a:ext uri="{FF2B5EF4-FFF2-40B4-BE49-F238E27FC236}">
                  <a16:creationId xmlns="" xmlns:a16="http://schemas.microsoft.com/office/drawing/2014/main" id="{FF21E4C1-BE8B-5FFB-4761-A05526AA8E84}"/>
                </a:ext>
              </a:extLst>
            </p:cNvPr>
            <p:cNvSpPr/>
            <p:nvPr/>
          </p:nvSpPr>
          <p:spPr>
            <a:xfrm>
              <a:off x="1037203" y="2560945"/>
              <a:ext cx="1894121" cy="582162"/>
            </a:xfrm>
            <a:prstGeom prst="rect">
              <a:avLst/>
            </a:prstGeom>
            <a:gradFill>
              <a:gsLst>
                <a:gs pos="0">
                  <a:srgbClr val="01B3C5"/>
                </a:gs>
                <a:gs pos="100000">
                  <a:srgbClr val="009F9B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grpSp>
        <p:nvGrpSpPr>
          <p:cNvPr id="15" name="组合 211">
            <a:extLst>
              <a:ext uri="{FF2B5EF4-FFF2-40B4-BE49-F238E27FC236}">
                <a16:creationId xmlns="" xmlns:a16="http://schemas.microsoft.com/office/drawing/2014/main" id="{1F3DE77E-1C37-6952-3F5C-7B6D0C5E8198}"/>
              </a:ext>
            </a:extLst>
          </p:cNvPr>
          <p:cNvGrpSpPr/>
          <p:nvPr/>
        </p:nvGrpSpPr>
        <p:grpSpPr>
          <a:xfrm>
            <a:off x="7866081" y="1031698"/>
            <a:ext cx="3719140" cy="4454837"/>
            <a:chOff x="655912" y="2105133"/>
            <a:chExt cx="2607791" cy="4693421"/>
          </a:xfrm>
        </p:grpSpPr>
        <p:sp>
          <p:nvSpPr>
            <p:cNvPr id="16" name="直角三角形 69">
              <a:extLst>
                <a:ext uri="{FF2B5EF4-FFF2-40B4-BE49-F238E27FC236}">
                  <a16:creationId xmlns="" xmlns:a16="http://schemas.microsoft.com/office/drawing/2014/main" id="{1B2BBFBB-CA0D-0361-4FC9-1B29148BAEAD}"/>
                </a:ext>
              </a:extLst>
            </p:cNvPr>
            <p:cNvSpPr/>
            <p:nvPr/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  <a:gd name="connsiteX0" fmla="*/ 174418 w 2267687"/>
                <a:gd name="connsiteY0" fmla="*/ 303531 h 303531"/>
                <a:gd name="connsiteX1" fmla="*/ 0 w 2267687"/>
                <a:gd name="connsiteY1" fmla="*/ 0 h 303531"/>
                <a:gd name="connsiteX2" fmla="*/ 2267687 w 2267687"/>
                <a:gd name="connsiteY2" fmla="*/ 290831 h 303531"/>
                <a:gd name="connsiteX3" fmla="*/ 174418 w 2267687"/>
                <a:gd name="connsiteY3" fmla="*/ 303531 h 303531"/>
                <a:gd name="connsiteX0" fmla="*/ 172657 w 2265926"/>
                <a:gd name="connsiteY0" fmla="*/ 316231 h 316231"/>
                <a:gd name="connsiteX1" fmla="*/ 0 w 2265926"/>
                <a:gd name="connsiteY1" fmla="*/ 0 h 316231"/>
                <a:gd name="connsiteX2" fmla="*/ 2265926 w 2265926"/>
                <a:gd name="connsiteY2" fmla="*/ 303531 h 316231"/>
                <a:gd name="connsiteX3" fmla="*/ 172657 w 2265926"/>
                <a:gd name="connsiteY3" fmla="*/ 316231 h 31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50000"/>
                    <a:alpha val="44000"/>
                  </a:sys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17" name="直角三角形 69">
              <a:extLst>
                <a:ext uri="{FF2B5EF4-FFF2-40B4-BE49-F238E27FC236}">
                  <a16:creationId xmlns="" xmlns:a16="http://schemas.microsoft.com/office/drawing/2014/main" id="{1E7FCA0A-A8F2-4A6C-42EE-904778DCDC0E}"/>
                </a:ext>
              </a:extLst>
            </p:cNvPr>
            <p:cNvSpPr/>
            <p:nvPr/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50000"/>
                    <a:alpha val="44000"/>
                  </a:sys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18" name="矩形 214">
              <a:extLst>
                <a:ext uri="{FF2B5EF4-FFF2-40B4-BE49-F238E27FC236}">
                  <a16:creationId xmlns="" xmlns:a16="http://schemas.microsoft.com/office/drawing/2014/main" id="{AFD96528-C92F-3E72-6CC3-67E7AB6DC499}"/>
                </a:ext>
              </a:extLst>
            </p:cNvPr>
            <p:cNvSpPr/>
            <p:nvPr/>
          </p:nvSpPr>
          <p:spPr>
            <a:xfrm>
              <a:off x="1037203" y="2560945"/>
              <a:ext cx="1894121" cy="3877900"/>
            </a:xfrm>
            <a:prstGeom prst="rect">
              <a:avLst/>
            </a:prstGeom>
            <a:solidFill>
              <a:srgbClr val="F7F7F7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algn="ctr">
                <a:buClrTx/>
                <a:defRPr/>
              </a:pPr>
              <a:endPara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buClrTx/>
                <a:defRPr/>
              </a:pPr>
              <a:endPara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buClrTx/>
                <a:defRPr/>
              </a:pPr>
              <a:r>
                <a:rPr 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Порядок проведения ГИА по образовательным программам основного общего образования утвержден приказом Минобрнауки РФ от 7 ноября 2018 г. N 189/1513 (ОГЭ)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19" name="矩形 215">
              <a:extLst>
                <a:ext uri="{FF2B5EF4-FFF2-40B4-BE49-F238E27FC236}">
                  <a16:creationId xmlns="" xmlns:a16="http://schemas.microsoft.com/office/drawing/2014/main" id="{F6D83B4C-3A26-E918-D4D8-FEA5F11488BC}"/>
                </a:ext>
              </a:extLst>
            </p:cNvPr>
            <p:cNvSpPr/>
            <p:nvPr/>
          </p:nvSpPr>
          <p:spPr>
            <a:xfrm>
              <a:off x="1037203" y="2560945"/>
              <a:ext cx="1894121" cy="582162"/>
            </a:xfrm>
            <a:prstGeom prst="rect">
              <a:avLst/>
            </a:prstGeom>
            <a:gradFill>
              <a:gsLst>
                <a:gs pos="0">
                  <a:srgbClr val="7B64A9"/>
                </a:gs>
                <a:gs pos="100000">
                  <a:srgbClr val="473F8E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grpSp>
        <p:nvGrpSpPr>
          <p:cNvPr id="24" name="组合 156">
            <a:extLst>
              <a:ext uri="{FF2B5EF4-FFF2-40B4-BE49-F238E27FC236}">
                <a16:creationId xmlns="" xmlns:a16="http://schemas.microsoft.com/office/drawing/2014/main" id="{D3074FBB-27AB-9511-89B4-6FAF8C0671A6}"/>
              </a:ext>
            </a:extLst>
          </p:cNvPr>
          <p:cNvGrpSpPr/>
          <p:nvPr/>
        </p:nvGrpSpPr>
        <p:grpSpPr>
          <a:xfrm>
            <a:off x="1293909" y="643372"/>
            <a:ext cx="1136932" cy="1334681"/>
            <a:chOff x="6591300" y="1966752"/>
            <a:chExt cx="830580" cy="975045"/>
          </a:xfrm>
        </p:grpSpPr>
        <p:sp>
          <p:nvSpPr>
            <p:cNvPr id="25" name="任意多边形 157">
              <a:extLst>
                <a:ext uri="{FF2B5EF4-FFF2-40B4-BE49-F238E27FC236}">
                  <a16:creationId xmlns="" xmlns:a16="http://schemas.microsoft.com/office/drawing/2014/main" id="{FB248D2B-01B9-1159-6A0C-D09E661B95D1}"/>
                </a:ext>
              </a:extLst>
            </p:cNvPr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ysClr val="windowText" lastClr="000000">
                    <a:lumMod val="85000"/>
                    <a:lumOff val="15000"/>
                  </a:sysClr>
                </a:gs>
                <a:gs pos="7000">
                  <a:sysClr val="windowText" lastClr="000000">
                    <a:lumMod val="85000"/>
                    <a:lumOff val="15000"/>
                  </a:sys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26" name="任意多边形 158">
              <a:extLst>
                <a:ext uri="{FF2B5EF4-FFF2-40B4-BE49-F238E27FC236}">
                  <a16:creationId xmlns="" xmlns:a16="http://schemas.microsoft.com/office/drawing/2014/main" id="{5BE4949F-4448-E7A9-B82D-3CCE752532E3}"/>
                </a:ext>
              </a:extLst>
            </p:cNvPr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391740 w 483180"/>
                <a:gd name="connsiteY0" fmla="*/ 938372 h 1029812"/>
                <a:gd name="connsiteX1" fmla="*/ 41218 w 483180"/>
                <a:gd name="connsiteY1" fmla="*/ 938372 h 1029812"/>
                <a:gd name="connsiteX2" fmla="*/ 138592 w 483180"/>
                <a:gd name="connsiteY2" fmla="*/ 458103 h 1029812"/>
                <a:gd name="connsiteX3" fmla="*/ 63405 w 483180"/>
                <a:gd name="connsiteY3" fmla="*/ 260163 h 1029812"/>
                <a:gd name="connsiteX4" fmla="*/ 0 w 483180"/>
                <a:gd name="connsiteY4" fmla="*/ 152400 h 1029812"/>
                <a:gd name="connsiteX5" fmla="*/ 216478 w 483180"/>
                <a:gd name="connsiteY5" fmla="*/ 0 h 1029812"/>
                <a:gd name="connsiteX6" fmla="*/ 432956 w 483180"/>
                <a:gd name="connsiteY6" fmla="*/ 152400 h 1029812"/>
                <a:gd name="connsiteX7" fmla="*/ 369551 w 483180"/>
                <a:gd name="connsiteY7" fmla="*/ 260163 h 1029812"/>
                <a:gd name="connsiteX8" fmla="*/ 318874 w 483180"/>
                <a:gd name="connsiteY8" fmla="*/ 457656 h 1029812"/>
                <a:gd name="connsiteX9" fmla="*/ 483180 w 483180"/>
                <a:gd name="connsiteY9" fmla="*/ 1029812 h 1029812"/>
                <a:gd name="connsiteX0" fmla="*/ 41218 w 483180"/>
                <a:gd name="connsiteY0" fmla="*/ 938372 h 1029812"/>
                <a:gd name="connsiteX1" fmla="*/ 138592 w 483180"/>
                <a:gd name="connsiteY1" fmla="*/ 458103 h 1029812"/>
                <a:gd name="connsiteX2" fmla="*/ 63405 w 483180"/>
                <a:gd name="connsiteY2" fmla="*/ 260163 h 1029812"/>
                <a:gd name="connsiteX3" fmla="*/ 0 w 483180"/>
                <a:gd name="connsiteY3" fmla="*/ 152400 h 1029812"/>
                <a:gd name="connsiteX4" fmla="*/ 216478 w 483180"/>
                <a:gd name="connsiteY4" fmla="*/ 0 h 1029812"/>
                <a:gd name="connsiteX5" fmla="*/ 432956 w 483180"/>
                <a:gd name="connsiteY5" fmla="*/ 152400 h 1029812"/>
                <a:gd name="connsiteX6" fmla="*/ 369551 w 483180"/>
                <a:gd name="connsiteY6" fmla="*/ 260163 h 1029812"/>
                <a:gd name="connsiteX7" fmla="*/ 318874 w 483180"/>
                <a:gd name="connsiteY7" fmla="*/ 457656 h 1029812"/>
                <a:gd name="connsiteX8" fmla="*/ 483180 w 483180"/>
                <a:gd name="connsiteY8" fmla="*/ 1029812 h 102981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394280 w 432956"/>
                <a:gd name="connsiteY8" fmla="*/ 928212 h 9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 w="12700" cap="flat" cmpd="sng" algn="ctr">
              <a:gradFill>
                <a:gsLst>
                  <a:gs pos="0">
                    <a:sysClr val="window" lastClr="FFFFFF">
                      <a:lumMod val="50000"/>
                    </a:sysClr>
                  </a:gs>
                  <a:gs pos="69000">
                    <a:sysClr val="window" lastClr="FFFFFF">
                      <a:lumMod val="85000"/>
                    </a:sysClr>
                  </a:gs>
                  <a:gs pos="35000">
                    <a:srgbClr val="C9C9C9"/>
                  </a:gs>
                  <a:gs pos="56000">
                    <a:sysClr val="window" lastClr="FFFFFF">
                      <a:lumMod val="50000"/>
                    </a:sysClr>
                  </a:gs>
                  <a:gs pos="22000">
                    <a:sysClr val="window" lastClr="FFFFFF">
                      <a:lumMod val="50000"/>
                    </a:sysClr>
                  </a:gs>
                  <a:gs pos="84000">
                    <a:sysClr val="window" lastClr="FFFFFF">
                      <a:lumMod val="50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grpSp>
        <p:nvGrpSpPr>
          <p:cNvPr id="27" name="组合 156">
            <a:extLst>
              <a:ext uri="{FF2B5EF4-FFF2-40B4-BE49-F238E27FC236}">
                <a16:creationId xmlns="" xmlns:a16="http://schemas.microsoft.com/office/drawing/2014/main" id="{EA4661C7-137E-130C-9157-6ACD3FA460FE}"/>
              </a:ext>
            </a:extLst>
          </p:cNvPr>
          <p:cNvGrpSpPr/>
          <p:nvPr/>
        </p:nvGrpSpPr>
        <p:grpSpPr>
          <a:xfrm>
            <a:off x="5238537" y="657127"/>
            <a:ext cx="1136932" cy="1334681"/>
            <a:chOff x="6591300" y="1966752"/>
            <a:chExt cx="830580" cy="975045"/>
          </a:xfrm>
        </p:grpSpPr>
        <p:sp>
          <p:nvSpPr>
            <p:cNvPr id="28" name="任意多边形 157">
              <a:extLst>
                <a:ext uri="{FF2B5EF4-FFF2-40B4-BE49-F238E27FC236}">
                  <a16:creationId xmlns="" xmlns:a16="http://schemas.microsoft.com/office/drawing/2014/main" id="{992CCB5C-597A-3EB5-113F-4305259E0C22}"/>
                </a:ext>
              </a:extLst>
            </p:cNvPr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ysClr val="windowText" lastClr="000000">
                    <a:lumMod val="85000"/>
                    <a:lumOff val="15000"/>
                  </a:sysClr>
                </a:gs>
                <a:gs pos="7000">
                  <a:sysClr val="windowText" lastClr="000000">
                    <a:lumMod val="85000"/>
                    <a:lumOff val="15000"/>
                  </a:sys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29" name="任意多边形 158">
              <a:extLst>
                <a:ext uri="{FF2B5EF4-FFF2-40B4-BE49-F238E27FC236}">
                  <a16:creationId xmlns="" xmlns:a16="http://schemas.microsoft.com/office/drawing/2014/main" id="{63364E3F-932B-C272-3E33-1A439ECC29E7}"/>
                </a:ext>
              </a:extLst>
            </p:cNvPr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391740 w 483180"/>
                <a:gd name="connsiteY0" fmla="*/ 938372 h 1029812"/>
                <a:gd name="connsiteX1" fmla="*/ 41218 w 483180"/>
                <a:gd name="connsiteY1" fmla="*/ 938372 h 1029812"/>
                <a:gd name="connsiteX2" fmla="*/ 138592 w 483180"/>
                <a:gd name="connsiteY2" fmla="*/ 458103 h 1029812"/>
                <a:gd name="connsiteX3" fmla="*/ 63405 w 483180"/>
                <a:gd name="connsiteY3" fmla="*/ 260163 h 1029812"/>
                <a:gd name="connsiteX4" fmla="*/ 0 w 483180"/>
                <a:gd name="connsiteY4" fmla="*/ 152400 h 1029812"/>
                <a:gd name="connsiteX5" fmla="*/ 216478 w 483180"/>
                <a:gd name="connsiteY5" fmla="*/ 0 h 1029812"/>
                <a:gd name="connsiteX6" fmla="*/ 432956 w 483180"/>
                <a:gd name="connsiteY6" fmla="*/ 152400 h 1029812"/>
                <a:gd name="connsiteX7" fmla="*/ 369551 w 483180"/>
                <a:gd name="connsiteY7" fmla="*/ 260163 h 1029812"/>
                <a:gd name="connsiteX8" fmla="*/ 318874 w 483180"/>
                <a:gd name="connsiteY8" fmla="*/ 457656 h 1029812"/>
                <a:gd name="connsiteX9" fmla="*/ 483180 w 483180"/>
                <a:gd name="connsiteY9" fmla="*/ 1029812 h 1029812"/>
                <a:gd name="connsiteX0" fmla="*/ 41218 w 483180"/>
                <a:gd name="connsiteY0" fmla="*/ 938372 h 1029812"/>
                <a:gd name="connsiteX1" fmla="*/ 138592 w 483180"/>
                <a:gd name="connsiteY1" fmla="*/ 458103 h 1029812"/>
                <a:gd name="connsiteX2" fmla="*/ 63405 w 483180"/>
                <a:gd name="connsiteY2" fmla="*/ 260163 h 1029812"/>
                <a:gd name="connsiteX3" fmla="*/ 0 w 483180"/>
                <a:gd name="connsiteY3" fmla="*/ 152400 h 1029812"/>
                <a:gd name="connsiteX4" fmla="*/ 216478 w 483180"/>
                <a:gd name="connsiteY4" fmla="*/ 0 h 1029812"/>
                <a:gd name="connsiteX5" fmla="*/ 432956 w 483180"/>
                <a:gd name="connsiteY5" fmla="*/ 152400 h 1029812"/>
                <a:gd name="connsiteX6" fmla="*/ 369551 w 483180"/>
                <a:gd name="connsiteY6" fmla="*/ 260163 h 1029812"/>
                <a:gd name="connsiteX7" fmla="*/ 318874 w 483180"/>
                <a:gd name="connsiteY7" fmla="*/ 457656 h 1029812"/>
                <a:gd name="connsiteX8" fmla="*/ 483180 w 483180"/>
                <a:gd name="connsiteY8" fmla="*/ 1029812 h 102981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394280 w 432956"/>
                <a:gd name="connsiteY8" fmla="*/ 928212 h 9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 w="12700" cap="flat" cmpd="sng" algn="ctr">
              <a:gradFill>
                <a:gsLst>
                  <a:gs pos="0">
                    <a:sysClr val="window" lastClr="FFFFFF">
                      <a:lumMod val="50000"/>
                    </a:sysClr>
                  </a:gs>
                  <a:gs pos="69000">
                    <a:sysClr val="window" lastClr="FFFFFF">
                      <a:lumMod val="85000"/>
                    </a:sysClr>
                  </a:gs>
                  <a:gs pos="35000">
                    <a:srgbClr val="C9C9C9"/>
                  </a:gs>
                  <a:gs pos="56000">
                    <a:sysClr val="window" lastClr="FFFFFF">
                      <a:lumMod val="50000"/>
                    </a:sysClr>
                  </a:gs>
                  <a:gs pos="22000">
                    <a:sysClr val="window" lastClr="FFFFFF">
                      <a:lumMod val="50000"/>
                    </a:sysClr>
                  </a:gs>
                  <a:gs pos="84000">
                    <a:sysClr val="window" lastClr="FFFFFF">
                      <a:lumMod val="50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grpSp>
        <p:nvGrpSpPr>
          <p:cNvPr id="30" name="组合 156">
            <a:extLst>
              <a:ext uri="{FF2B5EF4-FFF2-40B4-BE49-F238E27FC236}">
                <a16:creationId xmlns="" xmlns:a16="http://schemas.microsoft.com/office/drawing/2014/main" id="{397932D3-16AA-2226-9A07-CFBF160E0D64}"/>
              </a:ext>
            </a:extLst>
          </p:cNvPr>
          <p:cNvGrpSpPr/>
          <p:nvPr/>
        </p:nvGrpSpPr>
        <p:grpSpPr>
          <a:xfrm>
            <a:off x="9169974" y="682227"/>
            <a:ext cx="1136932" cy="1334681"/>
            <a:chOff x="6591300" y="1966752"/>
            <a:chExt cx="830580" cy="975045"/>
          </a:xfrm>
        </p:grpSpPr>
        <p:sp>
          <p:nvSpPr>
            <p:cNvPr id="31" name="任意多边形 157">
              <a:extLst>
                <a:ext uri="{FF2B5EF4-FFF2-40B4-BE49-F238E27FC236}">
                  <a16:creationId xmlns="" xmlns:a16="http://schemas.microsoft.com/office/drawing/2014/main" id="{4B9FC608-57E5-6DC4-BE8E-EE9E2A1C2B5E}"/>
                </a:ext>
              </a:extLst>
            </p:cNvPr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ysClr val="windowText" lastClr="000000">
                    <a:lumMod val="85000"/>
                    <a:lumOff val="15000"/>
                  </a:sysClr>
                </a:gs>
                <a:gs pos="7000">
                  <a:sysClr val="windowText" lastClr="000000">
                    <a:lumMod val="85000"/>
                    <a:lumOff val="15000"/>
                  </a:sys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2" name="任意多边形 158">
              <a:extLst>
                <a:ext uri="{FF2B5EF4-FFF2-40B4-BE49-F238E27FC236}">
                  <a16:creationId xmlns="" xmlns:a16="http://schemas.microsoft.com/office/drawing/2014/main" id="{EBC6E2CD-B5FA-8BA7-B2C3-D74BD754BB0F}"/>
                </a:ext>
              </a:extLst>
            </p:cNvPr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391740 w 483180"/>
                <a:gd name="connsiteY0" fmla="*/ 938372 h 1029812"/>
                <a:gd name="connsiteX1" fmla="*/ 41218 w 483180"/>
                <a:gd name="connsiteY1" fmla="*/ 938372 h 1029812"/>
                <a:gd name="connsiteX2" fmla="*/ 138592 w 483180"/>
                <a:gd name="connsiteY2" fmla="*/ 458103 h 1029812"/>
                <a:gd name="connsiteX3" fmla="*/ 63405 w 483180"/>
                <a:gd name="connsiteY3" fmla="*/ 260163 h 1029812"/>
                <a:gd name="connsiteX4" fmla="*/ 0 w 483180"/>
                <a:gd name="connsiteY4" fmla="*/ 152400 h 1029812"/>
                <a:gd name="connsiteX5" fmla="*/ 216478 w 483180"/>
                <a:gd name="connsiteY5" fmla="*/ 0 h 1029812"/>
                <a:gd name="connsiteX6" fmla="*/ 432956 w 483180"/>
                <a:gd name="connsiteY6" fmla="*/ 152400 h 1029812"/>
                <a:gd name="connsiteX7" fmla="*/ 369551 w 483180"/>
                <a:gd name="connsiteY7" fmla="*/ 260163 h 1029812"/>
                <a:gd name="connsiteX8" fmla="*/ 318874 w 483180"/>
                <a:gd name="connsiteY8" fmla="*/ 457656 h 1029812"/>
                <a:gd name="connsiteX9" fmla="*/ 483180 w 483180"/>
                <a:gd name="connsiteY9" fmla="*/ 1029812 h 1029812"/>
                <a:gd name="connsiteX0" fmla="*/ 41218 w 483180"/>
                <a:gd name="connsiteY0" fmla="*/ 938372 h 1029812"/>
                <a:gd name="connsiteX1" fmla="*/ 138592 w 483180"/>
                <a:gd name="connsiteY1" fmla="*/ 458103 h 1029812"/>
                <a:gd name="connsiteX2" fmla="*/ 63405 w 483180"/>
                <a:gd name="connsiteY2" fmla="*/ 260163 h 1029812"/>
                <a:gd name="connsiteX3" fmla="*/ 0 w 483180"/>
                <a:gd name="connsiteY3" fmla="*/ 152400 h 1029812"/>
                <a:gd name="connsiteX4" fmla="*/ 216478 w 483180"/>
                <a:gd name="connsiteY4" fmla="*/ 0 h 1029812"/>
                <a:gd name="connsiteX5" fmla="*/ 432956 w 483180"/>
                <a:gd name="connsiteY5" fmla="*/ 152400 h 1029812"/>
                <a:gd name="connsiteX6" fmla="*/ 369551 w 483180"/>
                <a:gd name="connsiteY6" fmla="*/ 260163 h 1029812"/>
                <a:gd name="connsiteX7" fmla="*/ 318874 w 483180"/>
                <a:gd name="connsiteY7" fmla="*/ 457656 h 1029812"/>
                <a:gd name="connsiteX8" fmla="*/ 483180 w 483180"/>
                <a:gd name="connsiteY8" fmla="*/ 1029812 h 102981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394280 w 432956"/>
                <a:gd name="connsiteY8" fmla="*/ 928212 h 9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 w="12700" cap="flat" cmpd="sng" algn="ctr">
              <a:gradFill>
                <a:gsLst>
                  <a:gs pos="0">
                    <a:sysClr val="window" lastClr="FFFFFF">
                      <a:lumMod val="50000"/>
                    </a:sysClr>
                  </a:gs>
                  <a:gs pos="69000">
                    <a:sysClr val="window" lastClr="FFFFFF">
                      <a:lumMod val="85000"/>
                    </a:sysClr>
                  </a:gs>
                  <a:gs pos="35000">
                    <a:srgbClr val="C9C9C9"/>
                  </a:gs>
                  <a:gs pos="56000">
                    <a:sysClr val="window" lastClr="FFFFFF">
                      <a:lumMod val="50000"/>
                    </a:sysClr>
                  </a:gs>
                  <a:gs pos="22000">
                    <a:sysClr val="window" lastClr="FFFFFF">
                      <a:lumMod val="50000"/>
                    </a:sysClr>
                  </a:gs>
                  <a:gs pos="84000">
                    <a:sysClr val="window" lastClr="FFFFFF">
                      <a:lumMod val="50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723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7"/>
          <p:cNvSpPr/>
          <p:nvPr/>
        </p:nvSpPr>
        <p:spPr>
          <a:xfrm flipH="1">
            <a:off x="6345813" y="138232"/>
            <a:ext cx="5603659" cy="1405502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подпись информируют участников ГИА и их родителей (законных представителей)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:о сроках, местах и порядке подачи заявлений на прохождение ГИА, в том числе в форме ЕГЭ; о местах и сроках проведения экзаменов</a:t>
            </a:r>
          </a:p>
          <a:p>
            <a:pPr algn="ctr"/>
            <a:endParaRPr lang="zh-CN" altLang="en-US" dirty="0"/>
          </a:p>
        </p:txBody>
      </p:sp>
      <p:sp>
        <p:nvSpPr>
          <p:cNvPr id="5" name="五边形 38"/>
          <p:cNvSpPr/>
          <p:nvPr/>
        </p:nvSpPr>
        <p:spPr>
          <a:xfrm flipH="1">
            <a:off x="6345815" y="1707458"/>
            <a:ext cx="5603657" cy="1165959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порядке проведения экзаменов, в том числе об основаниях для удаления с экзамена, изменения или аннулирования результатов экзаменов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6" name="五边形 41"/>
          <p:cNvSpPr/>
          <p:nvPr/>
        </p:nvSpPr>
        <p:spPr>
          <a:xfrm flipH="1">
            <a:off x="6345817" y="2971258"/>
            <a:ext cx="5603655" cy="961172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ведении во время экзамена в ППЭ и аудиториях видеозаписи, о порядке подачи и рассмотрения апелляций</a:t>
            </a:r>
          </a:p>
          <a:p>
            <a:pPr algn="ctr"/>
            <a:endParaRPr lang="zh-CN" altLang="en-US" dirty="0"/>
          </a:p>
        </p:txBody>
      </p:sp>
      <p:sp>
        <p:nvSpPr>
          <p:cNvPr id="7" name="五边形 42"/>
          <p:cNvSpPr/>
          <p:nvPr/>
        </p:nvSpPr>
        <p:spPr>
          <a:xfrm flipH="1">
            <a:off x="6345818" y="4038958"/>
            <a:ext cx="5603654" cy="961171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времени и месте ознакомления с результатами экзаменов, а также о результатах экзаменов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zh-CN" altLang="en-US" dirty="0"/>
          </a:p>
        </p:txBody>
      </p:sp>
      <p:sp>
        <p:nvSpPr>
          <p:cNvPr id="10" name="五边形 1"/>
          <p:cNvSpPr/>
          <p:nvPr/>
        </p:nvSpPr>
        <p:spPr>
          <a:xfrm>
            <a:off x="0" y="-20538"/>
            <a:ext cx="5427719" cy="6890200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8"/>
          <p:cNvSpPr/>
          <p:nvPr/>
        </p:nvSpPr>
        <p:spPr>
          <a:xfrm>
            <a:off x="0" y="6865"/>
            <a:ext cx="239517" cy="68627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DCB7A97-2462-B3F5-8708-E0161B45B428}"/>
              </a:ext>
            </a:extLst>
          </p:cNvPr>
          <p:cNvSpPr txBox="1"/>
          <p:nvPr/>
        </p:nvSpPr>
        <p:spPr>
          <a:xfrm>
            <a:off x="269985" y="999493"/>
            <a:ext cx="4150401" cy="3354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 содействия проведению экзаменов образовательные организации (а также органы местного самоуправления, осуществляющие управление в сфере образования)</a:t>
            </a:r>
          </a:p>
          <a:p>
            <a:pPr algn="ctr"/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42 Порядка:</a:t>
            </a:r>
          </a:p>
          <a:p>
            <a:endParaRPr lang="ru-RU" sz="20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67B3E377-E4FF-A684-9174-FD5F7C8794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" t="9231" r="1040" b="5021"/>
          <a:stretch/>
        </p:blipFill>
        <p:spPr>
          <a:xfrm>
            <a:off x="3920202" y="88727"/>
            <a:ext cx="2425611" cy="1536869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9CF1CADC-4D43-66D6-D22F-3806571F5728}"/>
              </a:ext>
            </a:extLst>
          </p:cNvPr>
          <p:cNvSpPr txBox="1"/>
          <p:nvPr/>
        </p:nvSpPr>
        <p:spPr>
          <a:xfrm>
            <a:off x="4002161" y="533995"/>
            <a:ext cx="921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</a:t>
            </a:r>
          </a:p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</a:t>
            </a:r>
            <a:endParaRPr lang="ru-RU" sz="1800" b="1" dirty="0"/>
          </a:p>
        </p:txBody>
      </p:sp>
      <p:sp>
        <p:nvSpPr>
          <p:cNvPr id="42" name="Номер слайда 3">
            <a:extLst>
              <a:ext uri="{FF2B5EF4-FFF2-40B4-BE49-F238E27FC236}">
                <a16:creationId xmlns="" xmlns:a16="http://schemas.microsoft.com/office/drawing/2014/main" id="{6A38BE1F-C887-7F42-83CF-83371A4D386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201401" y="6170613"/>
            <a:ext cx="670983" cy="503237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0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边形 38"/>
          <p:cNvSpPr/>
          <p:nvPr/>
        </p:nvSpPr>
        <p:spPr>
          <a:xfrm flipH="1">
            <a:off x="6161100" y="3060635"/>
            <a:ext cx="5835646" cy="180398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600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случае отсутствия у участника ГИА документа, удостоверяющего личность, при наличии его в списках распределения в данный ППЭ он допускается в ППЭ после подтверждения его личности сопровождающим.</a:t>
            </a:r>
          </a:p>
        </p:txBody>
      </p:sp>
      <p:sp>
        <p:nvSpPr>
          <p:cNvPr id="10" name="五边形 1"/>
          <p:cNvSpPr/>
          <p:nvPr/>
        </p:nvSpPr>
        <p:spPr>
          <a:xfrm>
            <a:off x="0" y="-20538"/>
            <a:ext cx="5427719" cy="6890200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8"/>
          <p:cNvSpPr/>
          <p:nvPr/>
        </p:nvSpPr>
        <p:spPr>
          <a:xfrm>
            <a:off x="0" y="6865"/>
            <a:ext cx="239517" cy="68627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DCB7A97-2462-B3F5-8708-E0161B45B428}"/>
              </a:ext>
            </a:extLst>
          </p:cNvPr>
          <p:cNvSpPr txBox="1"/>
          <p:nvPr/>
        </p:nvSpPr>
        <p:spPr>
          <a:xfrm>
            <a:off x="332129" y="1249294"/>
            <a:ext cx="4150401" cy="27084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акты, регламентирующие проведение ГИА-2023 </a:t>
            </a:r>
          </a:p>
          <a:p>
            <a:pPr algn="ctr"/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61 Порядка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67B3E377-E4FF-A684-9174-FD5F7C8794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" t="9231" r="549" b="5021"/>
          <a:stretch/>
        </p:blipFill>
        <p:spPr>
          <a:xfrm>
            <a:off x="4060116" y="6865"/>
            <a:ext cx="2438337" cy="1536869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9CF1CADC-4D43-66D6-D22F-3806571F5728}"/>
              </a:ext>
            </a:extLst>
          </p:cNvPr>
          <p:cNvSpPr txBox="1"/>
          <p:nvPr/>
        </p:nvSpPr>
        <p:spPr>
          <a:xfrm>
            <a:off x="4148893" y="452133"/>
            <a:ext cx="921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</a:t>
            </a:r>
          </a:p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 </a:t>
            </a:r>
            <a:endParaRPr lang="ru-RU" sz="1800" b="1" dirty="0"/>
          </a:p>
        </p:txBody>
      </p:sp>
      <p:sp>
        <p:nvSpPr>
          <p:cNvPr id="42" name="Номер слайда 3">
            <a:extLst>
              <a:ext uri="{FF2B5EF4-FFF2-40B4-BE49-F238E27FC236}">
                <a16:creationId xmlns="" xmlns:a16="http://schemas.microsoft.com/office/drawing/2014/main" id="{6A38BE1F-C887-7F42-83CF-83371A4D386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201401" y="6170613"/>
            <a:ext cx="670983" cy="503237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五边形 37">
            <a:extLst>
              <a:ext uri="{FF2B5EF4-FFF2-40B4-BE49-F238E27FC236}">
                <a16:creationId xmlns="" xmlns:a16="http://schemas.microsoft.com/office/drawing/2014/main" id="{C789C595-FE9E-B5E2-5B72-CFF53D8A08F5}"/>
              </a:ext>
            </a:extLst>
          </p:cNvPr>
          <p:cNvSpPr/>
          <p:nvPr/>
        </p:nvSpPr>
        <p:spPr>
          <a:xfrm flipH="1">
            <a:off x="6161100" y="790114"/>
            <a:ext cx="5835645" cy="2059618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600" algn="just"/>
            <a:r>
              <a:rPr lang="ru-RU" sz="13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Допуск в ППЭ участников ГИА осуществляется при наличии у них документов, удостоверяющих личность, и при наличии их в списках распределения в данный ППЭ, утвержденных ОИВ, учредителем, загранучреждением. Проверка указанных документов, установление соответствия личности представленным документам, проверка наличия лиц в списках распределения в данный ППЭ осуществляются при входе в ППЭ сотрудниками, осуществляющими охрану правопорядка, и (или) сотрудниками органов внутренних дел (полиции) совместно с организаторами.</a:t>
            </a:r>
          </a:p>
        </p:txBody>
      </p:sp>
    </p:spTree>
    <p:extLst>
      <p:ext uri="{BB962C8B-B14F-4D97-AF65-F5344CB8AC3E}">
        <p14:creationId xmlns:p14="http://schemas.microsoft.com/office/powerpoint/2010/main" val="83721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边形 38"/>
          <p:cNvSpPr/>
          <p:nvPr/>
        </p:nvSpPr>
        <p:spPr>
          <a:xfrm flipH="1">
            <a:off x="6161101" y="2312167"/>
            <a:ext cx="5835646" cy="180398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60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частникам ГИА, организаторам, ассистентам, техническим специалистам, специалистам по проведению инструктажа и обеспечению лабораторных работ, экзаменаторам-собеседникам, экспертам, оценивающим выполнение лабораторных работ по химии, - выносить из аудиторий и ППЭ экзаменационные материалы на бумажном или электронном носителях, фотографировать экзаменационные материалы.</a:t>
            </a:r>
          </a:p>
        </p:txBody>
      </p:sp>
      <p:sp>
        <p:nvSpPr>
          <p:cNvPr id="10" name="五边形 1"/>
          <p:cNvSpPr/>
          <p:nvPr/>
        </p:nvSpPr>
        <p:spPr>
          <a:xfrm>
            <a:off x="0" y="-20538"/>
            <a:ext cx="5427719" cy="6890200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8"/>
          <p:cNvSpPr/>
          <p:nvPr/>
        </p:nvSpPr>
        <p:spPr>
          <a:xfrm>
            <a:off x="0" y="6865"/>
            <a:ext cx="239517" cy="68627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DCB7A97-2462-B3F5-8708-E0161B45B428}"/>
              </a:ext>
            </a:extLst>
          </p:cNvPr>
          <p:cNvSpPr txBox="1"/>
          <p:nvPr/>
        </p:nvSpPr>
        <p:spPr>
          <a:xfrm>
            <a:off x="305496" y="1715490"/>
            <a:ext cx="4150401" cy="227754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экзамена в ППЭ </a:t>
            </a:r>
            <a: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запрещается:</a:t>
            </a:r>
          </a:p>
          <a:p>
            <a:pPr algn="ctr"/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65,66 Порядка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67B3E377-E4FF-A684-9174-FD5F7C8794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" t="9231" r="549" b="5021"/>
          <a:stretch/>
        </p:blipFill>
        <p:spPr>
          <a:xfrm>
            <a:off x="4060116" y="6865"/>
            <a:ext cx="2438337" cy="1536869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9CF1CADC-4D43-66D6-D22F-3806571F5728}"/>
              </a:ext>
            </a:extLst>
          </p:cNvPr>
          <p:cNvSpPr txBox="1"/>
          <p:nvPr/>
        </p:nvSpPr>
        <p:spPr>
          <a:xfrm>
            <a:off x="4060117" y="452133"/>
            <a:ext cx="1080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Пункты</a:t>
            </a:r>
          </a:p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65,66 </a:t>
            </a:r>
            <a:endParaRPr lang="ru-RU" sz="1800" b="1" dirty="0"/>
          </a:p>
        </p:txBody>
      </p:sp>
      <p:sp>
        <p:nvSpPr>
          <p:cNvPr id="42" name="Номер слайда 3">
            <a:extLst>
              <a:ext uri="{FF2B5EF4-FFF2-40B4-BE49-F238E27FC236}">
                <a16:creationId xmlns="" xmlns:a16="http://schemas.microsoft.com/office/drawing/2014/main" id="{6A38BE1F-C887-7F42-83CF-83371A4D386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201401" y="6170613"/>
            <a:ext cx="670983" cy="503237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五边形 37">
            <a:extLst>
              <a:ext uri="{FF2B5EF4-FFF2-40B4-BE49-F238E27FC236}">
                <a16:creationId xmlns="" xmlns:a16="http://schemas.microsoft.com/office/drawing/2014/main" id="{788A68F3-F429-23FF-C4B6-AFD9CC0F80AF}"/>
              </a:ext>
            </a:extLst>
          </p:cNvPr>
          <p:cNvSpPr/>
          <p:nvPr/>
        </p:nvSpPr>
        <p:spPr>
          <a:xfrm flipH="1">
            <a:off x="6161101" y="775298"/>
            <a:ext cx="5835645" cy="1305998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Участникам ГИА - иметь при себе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информации.</a:t>
            </a:r>
          </a:p>
        </p:txBody>
      </p:sp>
      <p:sp>
        <p:nvSpPr>
          <p:cNvPr id="6" name="五边形 38">
            <a:extLst>
              <a:ext uri="{FF2B5EF4-FFF2-40B4-BE49-F238E27FC236}">
                <a16:creationId xmlns="" xmlns:a16="http://schemas.microsoft.com/office/drawing/2014/main" id="{5A111FE1-36FD-6F8C-BB87-7A4E37063FD0}"/>
              </a:ext>
            </a:extLst>
          </p:cNvPr>
          <p:cNvSpPr/>
          <p:nvPr/>
        </p:nvSpPr>
        <p:spPr>
          <a:xfrm flipH="1">
            <a:off x="6161101" y="4347018"/>
            <a:ext cx="5835646" cy="1379079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600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Лица, допустившие нарушение настоящего Порядка, удаляются с экзамена. </a:t>
            </a:r>
            <a:r>
              <a:rPr lang="ru-RU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об удалении с экзамена 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в помещении для руководителя ППЭ в присутствии члена ГЭК, руководителя ППЭ, организатора, общественного наблюдателя (при наличии).</a:t>
            </a:r>
          </a:p>
        </p:txBody>
      </p:sp>
    </p:spTree>
    <p:extLst>
      <p:ext uri="{BB962C8B-B14F-4D97-AF65-F5344CB8AC3E}">
        <p14:creationId xmlns:p14="http://schemas.microsoft.com/office/powerpoint/2010/main" val="375005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0" y="1899020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современных технологий для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максимальной объективности и прозрачности процедуры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42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348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осуществлению допуска в ППЭ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(выявление запрещенных устройств и прочее)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855636"/>
            <a:ext cx="12192000" cy="2486156"/>
          </a:xfrm>
        </p:spPr>
        <p:txBody>
          <a:bodyPr/>
          <a:lstStyle/>
          <a:p>
            <a:pPr algn="just"/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входе в ППЭ сотрудники полиции осуществляют охрану правопорядка. Организаторы проверяют наличие документов, удостоверяющих личность, и наличие в списках распределения в данный ППЭ</a:t>
            </a:r>
          </a:p>
          <a:p>
            <a:pPr algn="just"/>
            <a:r>
              <a:rPr lang="ru-RU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норм безопасности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ППЭ и для исключения использования в пункте проведения экзаменов запрещенных средств, в том числе телефонов, участники и работники ППЭ проходят через рамки металлодетекторов.</a:t>
            </a:r>
          </a:p>
          <a:p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DDC5676-8B46-2122-D10E-4B3BB32711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3"/>
          <a:stretch/>
        </p:blipFill>
        <p:spPr>
          <a:xfrm>
            <a:off x="156782" y="2888652"/>
            <a:ext cx="4431545" cy="27386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0C3127A-5260-A6C1-D435-39D71179F6FE}"/>
              </a:ext>
            </a:extLst>
          </p:cNvPr>
          <p:cNvSpPr txBox="1"/>
          <p:nvPr/>
        </p:nvSpPr>
        <p:spPr>
          <a:xfrm>
            <a:off x="7603672" y="2057655"/>
            <a:ext cx="44315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входа в ППЭ металлодетекторами и переносными металлоискателями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3F4A0C6-B406-2240-BE71-923D10BBB00E}"/>
              </a:ext>
            </a:extLst>
          </p:cNvPr>
          <p:cNvSpPr txBox="1"/>
          <p:nvPr/>
        </p:nvSpPr>
        <p:spPr>
          <a:xfrm>
            <a:off x="1091950" y="2303877"/>
            <a:ext cx="25612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видеозапись входа в ППЭ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FEB9167-ADEE-D36B-E528-65BB9C3DD0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673" y="2888652"/>
            <a:ext cx="4431545" cy="273860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CB1F137-82AB-444F-EAEF-6BA7374052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067" y="3341792"/>
            <a:ext cx="1579865" cy="1344641"/>
          </a:xfrm>
          <a:prstGeom prst="rect">
            <a:avLst/>
          </a:prstGeom>
        </p:spPr>
      </p:pic>
      <p:sp>
        <p:nvSpPr>
          <p:cNvPr id="4" name="Номер слайда 1">
            <a:extLst>
              <a:ext uri="{FF2B5EF4-FFF2-40B4-BE49-F238E27FC236}">
                <a16:creationId xmlns="" xmlns:a16="http://schemas.microsoft.com/office/drawing/2014/main" id="{88CE4CB4-CC33-913C-1B7E-F991347062E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201401" y="6170613"/>
            <a:ext cx="670983" cy="503237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Стандартная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B3F5F874-B04C-48A8-B44E-D6469316A531}" vid="{8633F3DE-0F35-4D13-931C-488BE56A040B}"/>
    </a:ext>
  </a:extLst>
</a:theme>
</file>

<file path=ppt/theme/theme2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2489</TotalTime>
  <Words>1282</Words>
  <Application>Microsoft Office PowerPoint</Application>
  <PresentationFormat>Произвольный</PresentationFormat>
  <Paragraphs>205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Тема1</vt:lpstr>
      <vt:lpstr>Углы</vt:lpstr>
      <vt:lpstr>3_Углы</vt:lpstr>
      <vt:lpstr>    Объективность и прозрачность проведения государственной итоговой аттестации 2023  </vt:lpstr>
      <vt:lpstr>Презентация PowerPoint</vt:lpstr>
      <vt:lpstr>Основные приоритеты проведения государственной итоговой аттестации в 2023 году</vt:lpstr>
      <vt:lpstr>Нормативные правовые акты, регламентирующие проведение ГИА-2023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к осуществлению допуска в ППЭ (выявление запрещенных устройств и прочее)</vt:lpstr>
      <vt:lpstr>Требования к осуществлению допуска в ППЭ (выявление запрещенных устройств и прочее)</vt:lpstr>
      <vt:lpstr>Требования к  объективному  проведению экзамена в аудитории</vt:lpstr>
      <vt:lpstr> Требования к  объективному  проведению экзамена в аудитории</vt:lpstr>
      <vt:lpstr>Презентация PowerPoint</vt:lpstr>
      <vt:lpstr>Требования к  объективному  проведению экзамена в аудитории</vt:lpstr>
      <vt:lpstr> Обработка и проверка экзаменационных работ участников </vt:lpstr>
      <vt:lpstr>Зоны риска Рособрнадзора. Причины попадания и негативные последствия. </vt:lpstr>
      <vt:lpstr>Причины попадания в зону риска Рособрнадзора    </vt:lpstr>
      <vt:lpstr>Для анализа «зон риска» ЕГЭ-2022 проводятся следующие мероприятия:</vt:lpstr>
      <vt:lpstr>Принятие решений по итогам анализа Зон риска ЕГЭ</vt:lpstr>
      <vt:lpstr>Создание специализированных условий для участников ГИА</vt:lpstr>
      <vt:lpstr>Презентация PowerPoint</vt:lpstr>
      <vt:lpstr>                Участники ГИА не имеют право</vt:lpstr>
      <vt:lpstr>Типичные нарушения и нестандартные ситуации, возникающие при проведении ГИА</vt:lpstr>
      <vt:lpstr>ОТВЕТСТВЕННОСТЬ ЗА НАРУШЕНИЯ НА ЕГЭ </vt:lpstr>
      <vt:lpstr>Условия получения дополнительных баллов</vt:lpstr>
      <vt:lpstr>Презентация PowerPoint</vt:lpstr>
      <vt:lpstr> МЕДАЛЬ «За особые успехи в учении»</vt:lpstr>
      <vt:lpstr>Сайт в помощь</vt:lpstr>
      <vt:lpstr>Обратная связь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проведения ЕГЭ в 2023 году</dc:title>
  <dc:creator>Албегонова Марина Хетаговна</dc:creator>
  <cp:lastModifiedBy>Гугкаев Алан Эльбрусович</cp:lastModifiedBy>
  <cp:revision>65</cp:revision>
  <cp:lastPrinted>2023-03-22T14:40:44Z</cp:lastPrinted>
  <dcterms:created xsi:type="dcterms:W3CDTF">2023-03-22T07:34:36Z</dcterms:created>
  <dcterms:modified xsi:type="dcterms:W3CDTF">2023-04-27T11:25:56Z</dcterms:modified>
</cp:coreProperties>
</file>