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handoutMasterIdLst>
    <p:handoutMasterId r:id="rId21"/>
  </p:handoutMasterIdLst>
  <p:sldIdLst>
    <p:sldId id="257" r:id="rId2"/>
    <p:sldId id="325" r:id="rId3"/>
    <p:sldId id="326" r:id="rId4"/>
    <p:sldId id="293" r:id="rId5"/>
    <p:sldId id="313" r:id="rId6"/>
    <p:sldId id="312" r:id="rId7"/>
    <p:sldId id="316" r:id="rId8"/>
    <p:sldId id="324" r:id="rId9"/>
    <p:sldId id="314" r:id="rId10"/>
    <p:sldId id="318" r:id="rId11"/>
    <p:sldId id="302" r:id="rId12"/>
    <p:sldId id="320" r:id="rId13"/>
    <p:sldId id="323" r:id="rId14"/>
    <p:sldId id="301" r:id="rId15"/>
    <p:sldId id="303" r:id="rId16"/>
    <p:sldId id="304" r:id="rId17"/>
    <p:sldId id="328" r:id="rId18"/>
    <p:sldId id="282" r:id="rId19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7DABB-0103-4A1F-8E39-7C03C8C5751F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84C-59A3-4D8B-B2ED-34D8A990D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C6640-ED4C-4EB6-85E6-8DD940911868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70E4-9531-4ABC-809B-DE107B29F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3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11.05.2023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313212&amp;date=28.04.2021&amp;demo=1&amp;dst=100023&amp;fld=134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webinar.fm/live/sorip164/istor" TargetMode="External"/><Relationship Id="rId13" Type="http://schemas.openxmlformats.org/officeDocument/2006/relationships/hyperlink" Target="https://link.webinar.fm/live/sorip164/fiz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link.webinar.fm/live/sorip164/geo" TargetMode="External"/><Relationship Id="rId12" Type="http://schemas.openxmlformats.org/officeDocument/2006/relationships/hyperlink" Target="https://link.webinar.fm/live/sorip164/matem" TargetMode="External"/><Relationship Id="rId17" Type="http://schemas.openxmlformats.org/officeDocument/2006/relationships/hyperlink" Target="https://link.webinar.fm/live/sorip164/lit" TargetMode="External"/><Relationship Id="rId2" Type="http://schemas.openxmlformats.org/officeDocument/2006/relationships/image" Target="../media/image19.png"/><Relationship Id="rId16" Type="http://schemas.openxmlformats.org/officeDocument/2006/relationships/hyperlink" Target="https://link.webinar.fm/live/sorip164/ru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link.webinar.fm/live/sorip164/him" TargetMode="External"/><Relationship Id="rId11" Type="http://schemas.openxmlformats.org/officeDocument/2006/relationships/hyperlink" Target="https://link.webinar.fm/live/sorip164/matem_arbieva" TargetMode="External"/><Relationship Id="rId5" Type="http://schemas.openxmlformats.org/officeDocument/2006/relationships/image" Target="../media/image22.png"/><Relationship Id="rId15" Type="http://schemas.openxmlformats.org/officeDocument/2006/relationships/hyperlink" Target="https://link.webinar.fm/live/sorip164/inf" TargetMode="External"/><Relationship Id="rId10" Type="http://schemas.openxmlformats.org/officeDocument/2006/relationships/hyperlink" Target="https://link.webinar.fm/live/sorip164/ang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link.webinar.fm/live/sorip164/obsh" TargetMode="External"/><Relationship Id="rId14" Type="http://schemas.openxmlformats.org/officeDocument/2006/relationships/hyperlink" Target="https://link.webinar.fm/live/sorip164/bi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15" y="2011680"/>
            <a:ext cx="10740042" cy="951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выпускников 11-х классов </a:t>
            </a:r>
            <a:b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ЕГЭ 2023 г.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480" y="22147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Северная Осетия-Алания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262893" cy="462711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</a:t>
            </a:r>
            <a:r>
              <a:rPr lang="ru-RU" sz="2600" dirty="0" err="1">
                <a:solidFill>
                  <a:srgbClr val="002060"/>
                </a:solidFill>
              </a:rPr>
              <a:t>бакалавриата</a:t>
            </a:r>
            <a:r>
              <a:rPr lang="ru-RU" sz="2600" dirty="0">
                <a:solidFill>
                  <a:srgbClr val="002060"/>
                </a:solidFill>
              </a:rPr>
              <a:t> и программам </a:t>
            </a:r>
            <a:r>
              <a:rPr lang="ru-RU" sz="2600" dirty="0" err="1">
                <a:solidFill>
                  <a:srgbClr val="002060"/>
                </a:solidFill>
              </a:rPr>
              <a:t>специалитета</a:t>
            </a:r>
            <a:r>
              <a:rPr lang="ru-RU" sz="2600" dirty="0">
                <a:solidFill>
                  <a:srgbClr val="002060"/>
                </a:solidFill>
              </a:rPr>
              <a:t>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9375" y="329270"/>
            <a:ext cx="10780776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95952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сайте </a:t>
            </a:r>
            <a:r>
              <a:rPr lang="ru-RU" sz="24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Раздел </a:t>
            </a:r>
            <a:r>
              <a:rPr lang="ru-RU" sz="2400" b="1" dirty="0">
                <a:solidFill>
                  <a:srgbClr val="002060"/>
                </a:solidFill>
              </a:rPr>
              <a:t>ГИА-11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Сервис проверки результатов </a:t>
            </a:r>
            <a:r>
              <a:rPr lang="ru-RU" sz="2400" b="1" dirty="0" smtClean="0">
                <a:solidFill>
                  <a:srgbClr val="002060"/>
                </a:solidFill>
              </a:rPr>
              <a:t>ЕГЭ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https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192" y="1047401"/>
            <a:ext cx="4214554" cy="42311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C00000"/>
                </a:solidFill>
              </a:rPr>
              <a:t>Апелляцию о нарушении </a:t>
            </a:r>
            <a:r>
              <a:rPr lang="ru-RU" sz="1800" b="1" u="sng" dirty="0">
                <a:solidFill>
                  <a:srgbClr val="C00000"/>
                </a:solidFill>
                <a:hlinkClick r:id="rId2"/>
              </a:rPr>
              <a:t>Порядка</a:t>
            </a:r>
            <a:r>
              <a:rPr lang="ru-RU" sz="1800" b="1" dirty="0">
                <a:solidFill>
                  <a:srgbClr val="C00000"/>
                </a:solidFill>
              </a:rPr>
              <a:t> проведения ГИА </a:t>
            </a:r>
            <a:r>
              <a:rPr lang="ru-RU" sz="1800" dirty="0">
                <a:solidFill>
                  <a:srgbClr val="002060"/>
                </a:solidFill>
              </a:rPr>
              <a:t>участник экзамена подает в день проведения экзамена члену ГЭК, </a:t>
            </a:r>
            <a:r>
              <a:rPr lang="ru-RU" sz="1800" b="1" dirty="0">
                <a:solidFill>
                  <a:srgbClr val="002060"/>
                </a:solidFill>
              </a:rPr>
              <a:t>не покидая ППЭ.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При рассмотрении апелляции о нарушении </a:t>
            </a:r>
            <a:r>
              <a:rPr lang="ru-RU" sz="1800" u="sng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1800" dirty="0">
                <a:solidFill>
                  <a:srgbClr val="002060"/>
                </a:solidFill>
              </a:rPr>
              <a:t> проведения ГИА конфликтная комиссия рассматривает апелляцию и заключение о результатах проверки и выносит одно из </a:t>
            </a:r>
            <a:r>
              <a:rPr lang="ru-RU" sz="1800" dirty="0" smtClean="0">
                <a:solidFill>
                  <a:srgbClr val="002060"/>
                </a:solidFill>
              </a:rPr>
              <a:t>решений: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отклонении апелляции</a:t>
            </a:r>
            <a:r>
              <a:rPr lang="ru-RU" sz="1800" dirty="0" smtClean="0">
                <a:solidFill>
                  <a:srgbClr val="002060"/>
                </a:solidFill>
              </a:rPr>
              <a:t>;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об </a:t>
            </a:r>
            <a:r>
              <a:rPr lang="ru-RU" sz="1800" dirty="0">
                <a:solidFill>
                  <a:srgbClr val="002060"/>
                </a:solidFill>
              </a:rPr>
              <a:t>удовлетворении апелляции.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solidFill>
                  <a:srgbClr val="002060"/>
                </a:solidFill>
              </a:rPr>
              <a:t>При </a:t>
            </a:r>
            <a:r>
              <a:rPr lang="ru-RU" sz="1800" b="1" dirty="0">
                <a:solidFill>
                  <a:srgbClr val="002060"/>
                </a:solidFill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7884" y="1134687"/>
            <a:ext cx="7232071" cy="564849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Апелляция о несогласии с выставленными баллами </a:t>
            </a:r>
            <a:r>
              <a:rPr lang="ru-RU" sz="2000" dirty="0">
                <a:solidFill>
                  <a:srgbClr val="002060"/>
                </a:solidFill>
              </a:rPr>
              <a:t>подается </a:t>
            </a:r>
            <a:r>
              <a:rPr lang="ru-RU" sz="2000" b="1" dirty="0">
                <a:solidFill>
                  <a:srgbClr val="002060"/>
                </a:solidFill>
              </a:rPr>
              <a:t>в течение двух рабочих дней после официального дня объявления результатов </a:t>
            </a:r>
            <a:r>
              <a:rPr lang="ru-RU" sz="2000" dirty="0">
                <a:solidFill>
                  <a:srgbClr val="002060"/>
                </a:solidFill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000" dirty="0" smtClean="0">
                <a:solidFill>
                  <a:srgbClr val="002060"/>
                </a:solidFill>
              </a:rPr>
              <a:t>ГИА.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рассмотрению апелляции привлекаются эксперты предметной комиссии по соответствующему учебному предмету. 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Конфликтная </a:t>
            </a:r>
            <a:r>
              <a:rPr lang="ru-RU" sz="2000" dirty="0">
                <a:solidFill>
                  <a:srgbClr val="002060"/>
                </a:solidFill>
              </a:rPr>
              <a:t>комиссия не рассматривает апелляции по вопросам содержания и структуры заданий по учебным предметам, а также по вопросам, связанным с оцениванием результатов выполнения заданий экзаменационной работы с кратким ответом, нарушением участником экзамена требований </a:t>
            </a:r>
            <a:r>
              <a:rPr lang="ru-RU" sz="2000" dirty="0">
                <a:solidFill>
                  <a:srgbClr val="002060"/>
                </a:solidFill>
                <a:hlinkClick r:id="rId2"/>
              </a:rPr>
              <a:t>Порядка</a:t>
            </a:r>
            <a:r>
              <a:rPr lang="ru-RU" sz="2000" dirty="0">
                <a:solidFill>
                  <a:srgbClr val="002060"/>
                </a:solidFill>
              </a:rPr>
              <a:t> и неправильным заполнением бланков ЕГЭ и ГВЭ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</a:rPr>
              <a:t>Апелляции </a:t>
            </a:r>
            <a:r>
              <a:rPr lang="ru-RU" sz="2100" dirty="0">
                <a:solidFill>
                  <a:srgbClr val="002060"/>
                </a:solidFill>
              </a:rPr>
              <a:t>о несогласии с выставленными баллами КЕГЭ </a:t>
            </a:r>
            <a:r>
              <a:rPr lang="ru-RU" sz="2000" dirty="0" smtClean="0">
                <a:solidFill>
                  <a:srgbClr val="002060"/>
                </a:solidFill>
              </a:rPr>
              <a:t>не рассматривается.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rgbClr val="002060"/>
                </a:solidFill>
              </a:rPr>
              <a:t>К</a:t>
            </a:r>
            <a:r>
              <a:rPr lang="ru-RU" sz="2100" dirty="0" smtClean="0">
                <a:solidFill>
                  <a:srgbClr val="002060"/>
                </a:solidFill>
              </a:rPr>
              <a:t>онфликтная </a:t>
            </a:r>
            <a:r>
              <a:rPr lang="ru-RU" sz="2100" dirty="0">
                <a:solidFill>
                  <a:srgbClr val="002060"/>
                </a:solidFill>
              </a:rPr>
              <a:t>комиссия принимает решение об отклонении апелляции и сохранении выставленных баллов (отсутствие технических ошибок и ошибок оценивания экзаменационной работы) </a:t>
            </a:r>
            <a:r>
              <a:rPr lang="ru-RU" sz="2600" dirty="0">
                <a:solidFill>
                  <a:srgbClr val="002060"/>
                </a:solidFill>
              </a:rPr>
              <a:t>или</a:t>
            </a:r>
            <a:r>
              <a:rPr lang="ru-RU" sz="2100" dirty="0">
                <a:solidFill>
                  <a:srgbClr val="002060"/>
                </a:solidFill>
              </a:rPr>
              <a:t> об удовлетворении апелляции и изменении баллов (наличие технических ошибок и (или) ошибок оценивания экзаменационной работы). Баллы могут быть изменены как в сторону повышения, так и в сторону понижения.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Срок рассмотрения апелляций – 4 рабочих дня после завершения срока приема заявлений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970"/>
            <a:ext cx="10772775" cy="1354205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6000" b="1" dirty="0">
                <a:solidFill>
                  <a:srgbClr val="C00000"/>
                </a:solidFill>
              </a:rPr>
              <a:t>Аттестат о среднем общем образовании с отличием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1682770"/>
            <a:ext cx="10445773" cy="40779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Аттестат о среднем общем образовании с отличием и приложение к нему выдаются выпускникам 11 (12) класса, завершившим обучение по образовательным программам среднего общего образования, </a:t>
            </a:r>
            <a:r>
              <a:rPr lang="ru-RU" dirty="0">
                <a:solidFill>
                  <a:srgbClr val="C00000"/>
                </a:solidFill>
              </a:rPr>
              <a:t>имеющим итоговые отметки "отлично" по всем учебным предметам учебного плана, изучавшимся на уровне среднего общего образования</a:t>
            </a:r>
            <a:r>
              <a:rPr lang="ru-RU" dirty="0"/>
              <a:t>, получившим удовлетворительные </a:t>
            </a:r>
            <a:r>
              <a:rPr lang="ru-RU" dirty="0" smtClean="0"/>
              <a:t>результаты</a:t>
            </a:r>
            <a:r>
              <a:rPr lang="ru-RU" baseline="30000" dirty="0"/>
              <a:t> </a:t>
            </a:r>
            <a:r>
              <a:rPr lang="ru-RU" dirty="0"/>
              <a:t>при прохождении государственной итоговой аттестации (без учета результатов, полученных при прохождении повторной государственной итоговой аттестации) и набравшим:</a:t>
            </a:r>
          </a:p>
          <a:p>
            <a:r>
              <a:rPr lang="ru-RU" dirty="0">
                <a:solidFill>
                  <a:srgbClr val="FF0000"/>
                </a:solidFill>
              </a:rPr>
              <a:t>не менее 70 баллов на ЕГЭ </a:t>
            </a:r>
            <a:r>
              <a:rPr lang="ru-RU" dirty="0"/>
              <a:t>соответственно по учебным </a:t>
            </a:r>
            <a:r>
              <a:rPr lang="ru-RU" dirty="0">
                <a:solidFill>
                  <a:srgbClr val="FF0000"/>
                </a:solidFill>
              </a:rPr>
              <a:t>предметам "Русский язык", "Математика" профильного уровня </a:t>
            </a:r>
            <a:r>
              <a:rPr lang="ru-RU" dirty="0"/>
              <a:t>или </a:t>
            </a:r>
            <a:r>
              <a:rPr lang="ru-RU" dirty="0">
                <a:solidFill>
                  <a:srgbClr val="FF0000"/>
                </a:solidFill>
              </a:rPr>
              <a:t>5 баллов на ЕГЭ </a:t>
            </a:r>
            <a:r>
              <a:rPr lang="ru-RU" dirty="0"/>
              <a:t>по учебному предмету </a:t>
            </a:r>
            <a:r>
              <a:rPr lang="ru-RU" dirty="0">
                <a:solidFill>
                  <a:srgbClr val="FF0000"/>
                </a:solidFill>
              </a:rPr>
              <a:t>"Математика" базового уровня</a:t>
            </a:r>
            <a:r>
              <a:rPr lang="ru-RU" dirty="0"/>
              <a:t>;</a:t>
            </a:r>
          </a:p>
          <a:p>
            <a:r>
              <a:rPr lang="ru-RU" dirty="0"/>
              <a:t>в случае прохождения выпускником 11 (12) класса государственной итоговой аттестации </a:t>
            </a:r>
            <a:r>
              <a:rPr lang="ru-RU" dirty="0">
                <a:solidFill>
                  <a:srgbClr val="FF0000"/>
                </a:solidFill>
              </a:rPr>
              <a:t>в форме ГВЭ - 5 баллов </a:t>
            </a:r>
            <a:r>
              <a:rPr lang="ru-RU" dirty="0"/>
              <a:t>по обязательным учебным предметам;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6655" y="5450098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b="1" dirty="0" smtClean="0">
                <a:solidFill>
                  <a:srgbClr val="002060"/>
                </a:solidFill>
              </a:rPr>
              <a:t>Приказ Министерства просвещения РФ от 5 октября 2020 г. № 546 "Об утверждении Порядка заполнения, учета и выдачи аттестатов об основном общем и среднем общем образовании и их дубликатов"</a:t>
            </a: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" y="964276"/>
            <a:ext cx="9186338" cy="58937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8839"/>
            <a:ext cx="9711884" cy="5623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Официальный сайт </a:t>
            </a:r>
            <a:r>
              <a:rPr lang="ru-RU" dirty="0" err="1" smtClean="0">
                <a:solidFill>
                  <a:srgbClr val="C00000"/>
                </a:solidFill>
              </a:rPr>
              <a:t>Рособрнадзора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81" y="1322815"/>
            <a:ext cx="5827222" cy="553518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979" y="-61696"/>
            <a:ext cx="10772775" cy="1076958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Сайт ФИПИ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0" y="774259"/>
            <a:ext cx="5631834" cy="2495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0" y="3394932"/>
            <a:ext cx="5631834" cy="31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02" y="1288274"/>
            <a:ext cx="9686222" cy="5569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162" y="113167"/>
            <a:ext cx="10772775" cy="17027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Сайт </a:t>
            </a:r>
            <a:r>
              <a:rPr lang="ru-RU" b="1" dirty="0">
                <a:solidFill>
                  <a:srgbClr val="FF0000"/>
                </a:solidFill>
              </a:rPr>
              <a:t>министерства образования 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науки РСО-А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149" y="84272"/>
            <a:ext cx="9071449" cy="97153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нлайн-курсы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подготовке к ЕГЭ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974172" y="1675425"/>
            <a:ext cx="2088076" cy="4904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Раздел «ГИА»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6871" y="2737030"/>
            <a:ext cx="5209514" cy="334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Раздел «Участникам ГИА»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ССЫЛКИ НА ОНЛАЙН ЗАНЯТИЯ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3325099" y="2342169"/>
            <a:ext cx="4646602" cy="5127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ГИА-11 </a:t>
            </a:r>
            <a:r>
              <a:rPr lang="ru-RU" dirty="0" smtClean="0">
                <a:solidFill>
                  <a:srgbClr val="FF0000"/>
                </a:solidFill>
              </a:rPr>
              <a:t>2022/23 </a:t>
            </a:r>
            <a:r>
              <a:rPr lang="ru-RU" dirty="0">
                <a:solidFill>
                  <a:srgbClr val="FF0000"/>
                </a:solidFill>
              </a:rPr>
              <a:t>учебный год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5942874" y="3031238"/>
            <a:ext cx="4875210" cy="271780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</a:rPr>
              <a:t>Раздел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«Подготовка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effectLst/>
              </a:rPr>
              <a:t>к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ЕГЭ»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ЗАПИСЬ ВЕБИНАРОВ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806" y="806927"/>
            <a:ext cx="3920068" cy="873153"/>
          </a:xfrm>
          <a:prstGeom prst="rect">
            <a:avLst/>
          </a:prstGeom>
        </p:spPr>
      </p:pic>
      <p:sp>
        <p:nvSpPr>
          <p:cNvPr id="7" name="Объект 5"/>
          <p:cNvSpPr txBox="1">
            <a:spLocks/>
          </p:cNvSpPr>
          <p:nvPr/>
        </p:nvSpPr>
        <p:spPr>
          <a:xfrm>
            <a:off x="2088686" y="2609864"/>
            <a:ext cx="4875211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5775895" y="1430345"/>
            <a:ext cx="190988" cy="271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486" y="2049621"/>
            <a:ext cx="201396" cy="3613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82" y="4211911"/>
            <a:ext cx="2056927" cy="2528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7643" y="4292686"/>
            <a:ext cx="3419475" cy="244792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399243"/>
              </p:ext>
            </p:extLst>
          </p:nvPr>
        </p:nvGraphicFramePr>
        <p:xfrm>
          <a:off x="286226" y="4012222"/>
          <a:ext cx="5330804" cy="2139356"/>
        </p:xfrm>
        <a:graphic>
          <a:graphicData uri="http://schemas.openxmlformats.org/drawingml/2006/table">
            <a:tbl>
              <a:tblPr/>
              <a:tblGrid>
                <a:gridCol w="578773">
                  <a:extLst>
                    <a:ext uri="{9D8B030D-6E8A-4147-A177-3AD203B41FA5}">
                      <a16:colId xmlns:a16="http://schemas.microsoft.com/office/drawing/2014/main" val="2747050186"/>
                    </a:ext>
                  </a:extLst>
                </a:gridCol>
                <a:gridCol w="578773">
                  <a:extLst>
                    <a:ext uri="{9D8B030D-6E8A-4147-A177-3AD203B41FA5}">
                      <a16:colId xmlns:a16="http://schemas.microsoft.com/office/drawing/2014/main" val="810001736"/>
                    </a:ext>
                  </a:extLst>
                </a:gridCol>
                <a:gridCol w="2086629">
                  <a:extLst>
                    <a:ext uri="{9D8B030D-6E8A-4147-A177-3AD203B41FA5}">
                      <a16:colId xmlns:a16="http://schemas.microsoft.com/office/drawing/2014/main" val="3940561385"/>
                    </a:ext>
                  </a:extLst>
                </a:gridCol>
                <a:gridCol w="2086629">
                  <a:extLst>
                    <a:ext uri="{9D8B030D-6E8A-4147-A177-3AD203B41FA5}">
                      <a16:colId xmlns:a16="http://schemas.microsoft.com/office/drawing/2014/main" val="806170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День недели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sng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Ссылка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454797"/>
                  </a:ext>
                </a:extLst>
              </a:tr>
              <a:tr h="13539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Пн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14.30-15.30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https://link.webinar.fm/live/sorip164/him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865370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14.30-15.30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https://link.webinar.fm/live/sorip164/geo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151479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14.30-15.30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https://link.webinar.fm/live/sorip164/istor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438539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15.30-16.30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https://link.webinar.fm/live/sorip164/obsh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016903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16.30-17.30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https://link.webinar.fm/live/sorip164/ang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047052"/>
                  </a:ext>
                </a:extLst>
              </a:tr>
              <a:tr h="26282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Вт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13.00-14.00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https://link.webinar.fm/live/sorip164/matem_arbieva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873772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14.30-15.30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https://link.webinar.fm/live/sorip164/matem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031091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15.30-16.30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https://link.webinar.fm/live/sorip164/fiz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121266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15.30-16.30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https://link.webinar.fm/live/sorip164/bio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635250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16.30-17.30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https://link.webinar.fm/live/sorip164/inf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733766"/>
                  </a:ext>
                </a:extLst>
              </a:tr>
              <a:tr h="13539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Ср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14.30-15.30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https://link.webinar.fm/live/sorip164/rus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82308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15.30-16.30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https://link.webinar.fm/live/sorip164/geo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05889"/>
                  </a:ext>
                </a:extLst>
              </a:tr>
              <a:tr h="135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15.30-16.30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sng" strike="noStrike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17"/>
                        </a:rPr>
                        <a:t>https://link.webinar.fm/live/sorip164/lit</a:t>
                      </a:r>
                      <a:endParaRPr lang="en-US" sz="8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044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7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457" y="118382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u="sng" dirty="0" smtClean="0">
                <a:solidFill>
                  <a:srgbClr val="002060"/>
                </a:solidFill>
              </a:rPr>
              <a:t>53-49-40</a:t>
            </a: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28" y="2659171"/>
            <a:ext cx="6697553" cy="29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602" y="4193312"/>
            <a:ext cx="10008524" cy="2484293"/>
          </a:xfrm>
        </p:spPr>
        <p:txBody>
          <a:bodyPr>
            <a:normAutofit/>
          </a:bodyPr>
          <a:lstStyle/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4141" y="280640"/>
            <a:ext cx="10515600" cy="53770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Федеральные нормативные правовые акты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689" y="1626828"/>
            <a:ext cx="11612147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55"/>
              </a:spcAft>
              <a:buClr>
                <a:srgbClr val="00B050"/>
              </a:buClr>
              <a:buSzPct val="400000"/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России и Рособрнадзора от 07.11.2018 № 190/1512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«Об утверждении Порядка проведения государственной итоговой аттестации по образовательным программам среднего общего образования» (зарегистрирован Минюстом России 10.12.2018, регистрационный №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52952)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1" y="4193312"/>
            <a:ext cx="3743151" cy="2495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164" y="3583607"/>
            <a:ext cx="3099569" cy="2066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979" y="4193312"/>
            <a:ext cx="4308656" cy="24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618" y="-15596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асписание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6929" y="658162"/>
            <a:ext cx="475046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</a:rPr>
              <a:t>Основной 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7746" y="1483663"/>
            <a:ext cx="3866379" cy="3979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Досрочный период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марта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19 апреля 2023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Основной период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26 мая – 20 июня 2023г.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Резервные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дни основного периода: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июня 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июля 2023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Дополнительный период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–12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сентября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398" y="1056358"/>
            <a:ext cx="72696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26 мая (пятница) — география, литература, химия;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29 мая (понедельник) — русский язык;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1 июня (четверг) — математика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базовая, </a:t>
            </a:r>
            <a:r>
              <a:rPr lang="ru-RU" sz="1600" dirty="0">
                <a:solidFill>
                  <a:srgbClr val="002060"/>
                </a:solidFill>
                <a:latin typeface="Noto Serif"/>
              </a:rPr>
              <a:t>математика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профиль. </a:t>
            </a:r>
            <a:endParaRPr lang="ru-RU" sz="1600" dirty="0">
              <a:solidFill>
                <a:srgbClr val="002060"/>
              </a:solidFill>
              <a:latin typeface="Noto Serif"/>
            </a:endParaRP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5 июня (понедельник) — история, физика;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8 июня (четверг) — обществознание;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13 июня (вторник) — иностранные языки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(письменно)), </a:t>
            </a:r>
            <a:r>
              <a:rPr lang="ru-RU" sz="1600" dirty="0">
                <a:solidFill>
                  <a:srgbClr val="002060"/>
                </a:solidFill>
                <a:latin typeface="Noto Serif"/>
              </a:rPr>
              <a:t>биология;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16 июня (пятница) — иностранные языки (раздел «Говорение»);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17 июня (суббота) — иностранные языки (раздел «Говорение»);</a:t>
            </a: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19 июня (понедельник) —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информатика и ИКТ (КЕГЭ);</a:t>
            </a:r>
            <a:endParaRPr lang="ru-RU" sz="1600" dirty="0">
              <a:solidFill>
                <a:srgbClr val="002060"/>
              </a:solidFill>
              <a:latin typeface="Noto Serif"/>
            </a:endParaRPr>
          </a:p>
          <a:p>
            <a:r>
              <a:rPr lang="ru-RU" sz="1600" dirty="0">
                <a:solidFill>
                  <a:srgbClr val="002060"/>
                </a:solidFill>
                <a:latin typeface="Noto Serif"/>
              </a:rPr>
              <a:t>20 июня (вторник) —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информатика и ИКТ (КЕГЭ).</a:t>
            </a:r>
            <a:endParaRPr lang="ru-RU" sz="1600" b="0" i="0" dirty="0">
              <a:solidFill>
                <a:srgbClr val="002060"/>
              </a:solidFill>
              <a:effectLst/>
              <a:latin typeface="Noto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395" y="3642936"/>
            <a:ext cx="3171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Резервные дни основного периода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3398" y="4009099"/>
            <a:ext cx="6161722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25"/>
              </a:lnSpc>
              <a:spcAft>
                <a:spcPts val="1125"/>
              </a:spcAft>
            </a:pP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22 июня (четверг) — русский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язык;			              23 </a:t>
            </a: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июня (пятница) — география, литература, иностранные языки (раздел «Говорение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»);				              26 </a:t>
            </a: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июня (понедельник) —математика профиль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.,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Noto Serif"/>
              </a:rPr>
              <a:t>математика </a:t>
            </a:r>
            <a:r>
              <a:rPr lang="ru-RU" sz="1600" dirty="0" smtClean="0">
                <a:solidFill>
                  <a:srgbClr val="002060"/>
                </a:solidFill>
                <a:latin typeface="Noto Serif"/>
              </a:rPr>
              <a:t>базовая;</a:t>
            </a:r>
          </a:p>
          <a:p>
            <a:pPr>
              <a:lnSpc>
                <a:spcPts val="1725"/>
              </a:lnSpc>
              <a:spcAft>
                <a:spcPts val="1125"/>
              </a:spcAft>
            </a:pPr>
            <a:r>
              <a:rPr lang="ru-RU" sz="1600" dirty="0" smtClean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27 июня (вторник) — иностранные языки (письменно), </a:t>
            </a: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биология, информатика и ИКТ(КЕГЭ);</a:t>
            </a:r>
          </a:p>
          <a:p>
            <a:pPr>
              <a:lnSpc>
                <a:spcPts val="1725"/>
              </a:lnSpc>
              <a:spcAft>
                <a:spcPts val="1125"/>
              </a:spcAft>
            </a:pP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28 июня (среда) — обществознание, химия;</a:t>
            </a:r>
          </a:p>
          <a:p>
            <a:pPr>
              <a:lnSpc>
                <a:spcPts val="1725"/>
              </a:lnSpc>
              <a:spcAft>
                <a:spcPts val="1125"/>
              </a:spcAft>
            </a:pP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29 июня (четверг) — история, физика;</a:t>
            </a:r>
          </a:p>
          <a:p>
            <a:pPr>
              <a:lnSpc>
                <a:spcPts val="1725"/>
              </a:lnSpc>
              <a:spcAft>
                <a:spcPts val="1125"/>
              </a:spcAft>
            </a:pPr>
            <a:r>
              <a:rPr lang="ru-RU" sz="1600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1 июля (суббота) — по всем учебным предметам</a:t>
            </a:r>
            <a:r>
              <a:rPr lang="ru-RU" dirty="0">
                <a:solidFill>
                  <a:srgbClr val="002060"/>
                </a:solidFill>
                <a:latin typeface="Noto Serif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4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4125" y="1516966"/>
            <a:ext cx="106793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Для получения аттестата выпускники текущего года сдают обязательные предметы — русский язык и </a:t>
            </a:r>
            <a:r>
              <a:rPr lang="ru-RU" sz="24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(базового</a:t>
            </a:r>
            <a:r>
              <a:rPr lang="ru-RU" sz="3200" b="1" dirty="0" smtClean="0">
                <a:solidFill>
                  <a:srgbClr val="C00000"/>
                </a:solidFill>
              </a:rPr>
              <a:t> или </a:t>
            </a:r>
            <a:r>
              <a:rPr lang="ru-RU" sz="2400" b="1" dirty="0" smtClean="0">
                <a:solidFill>
                  <a:srgbClr val="C00000"/>
                </a:solidFill>
              </a:rPr>
              <a:t>профильного уровня*).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Математика профильная – 27 баллов / базовая – оценку «3».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endParaRPr lang="ru-RU" sz="2400" b="1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Другие предметы ЕГЭ участники сдают на добровольной основе.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" y="5302617"/>
            <a:ext cx="2069044" cy="148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679" y="1372554"/>
            <a:ext cx="11227263" cy="498221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 математика профильного уровня, физика, литература, информатика, биология;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30 минут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(210 минут)– русский язык,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химия,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обществознание;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минут) – иностранный язык ( английский , французский, немецкий, испанский +17 минут раздела Говорение);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 минут)– математика базового уровня,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219" y="3863662"/>
            <a:ext cx="5347032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средства (на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предметах по списку);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4" y="4522728"/>
            <a:ext cx="6110708" cy="20583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04079" y="55519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На ЕГЭ разрешается пользоваться дополнительными материалами: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2069869"/>
            <a:ext cx="10304458" cy="369559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:</a:t>
            </a:r>
            <a:endParaRPr lang="ru-RU" dirty="0"/>
          </a:p>
          <a:p>
            <a:r>
              <a:rPr lang="ru-RU" sz="8000" b="1" dirty="0">
                <a:solidFill>
                  <a:srgbClr val="C00000"/>
                </a:solidFill>
              </a:rPr>
              <a:t>по математике </a:t>
            </a:r>
            <a:r>
              <a:rPr lang="ru-RU" sz="8000" dirty="0">
                <a:solidFill>
                  <a:srgbClr val="002060"/>
                </a:solidFill>
              </a:rPr>
              <a:t>‒ линейка, не содержащая справочной информации (далее </a:t>
            </a:r>
            <a:r>
              <a:rPr lang="ru-RU" sz="8000" dirty="0" smtClean="0">
                <a:solidFill>
                  <a:srgbClr val="002060"/>
                </a:solidFill>
              </a:rPr>
              <a:t>–линейка</a:t>
            </a:r>
            <a:r>
              <a:rPr lang="ru-RU" sz="8000" dirty="0">
                <a:solidFill>
                  <a:srgbClr val="002060"/>
                </a:solidFill>
              </a:rPr>
              <a:t>);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физике </a:t>
            </a:r>
            <a:r>
              <a:rPr lang="ru-RU" sz="8000" dirty="0" smtClean="0">
                <a:solidFill>
                  <a:srgbClr val="002060"/>
                </a:solidFill>
              </a:rPr>
              <a:t>– линейка и непрограммируемый калькулятор;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химии </a:t>
            </a:r>
            <a:r>
              <a:rPr lang="ru-RU" sz="8000" dirty="0" smtClean="0">
                <a:solidFill>
                  <a:srgbClr val="002060"/>
                </a:solidFill>
              </a:rPr>
              <a:t>– непрограммируемый калькулятор, Периодическая система химических  элементов Д.И. Менделеева, таблица растворимости солей, кислот и оснований в воде, электрохимический ряд напряжений металлов*;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по </a:t>
            </a:r>
            <a:r>
              <a:rPr lang="ru-RU" sz="8000" b="1" dirty="0">
                <a:solidFill>
                  <a:srgbClr val="C00000"/>
                </a:solidFill>
              </a:rPr>
              <a:t>географии </a:t>
            </a:r>
            <a:r>
              <a:rPr lang="ru-RU" sz="8000" dirty="0">
                <a:solidFill>
                  <a:srgbClr val="002060"/>
                </a:solidFill>
              </a:rPr>
              <a:t>– линейка, транспортир, непрограммируемый </a:t>
            </a:r>
            <a:r>
              <a:rPr lang="ru-RU" sz="8000" dirty="0" smtClean="0">
                <a:solidFill>
                  <a:srgbClr val="002060"/>
                </a:solidFill>
              </a:rPr>
              <a:t>калькулятор.</a:t>
            </a:r>
            <a:endParaRPr lang="ru-RU" sz="8000" dirty="0">
              <a:solidFill>
                <a:srgbClr val="002060"/>
              </a:solidFill>
            </a:endParaRP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Непрограммируемые калькуляторы: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а) обеспечивают выполнение арифметических вычислений (сложение, вычитание, умножение, деление, извлечение корня) и вычисление тригонометрических функций (</a:t>
            </a:r>
            <a:r>
              <a:rPr lang="ru-RU" sz="8000" dirty="0" err="1" smtClean="0">
                <a:solidFill>
                  <a:srgbClr val="002060"/>
                </a:solidFill>
              </a:rPr>
              <a:t>sin</a:t>
            </a:r>
            <a:r>
              <a:rPr lang="ru-RU" sz="8000" dirty="0" smtClean="0">
                <a:solidFill>
                  <a:srgbClr val="002060"/>
                </a:solidFill>
              </a:rPr>
              <a:t>,</a:t>
            </a:r>
            <a:r>
              <a:rPr lang="pt-BR" sz="8000" dirty="0" smtClean="0">
                <a:solidFill>
                  <a:srgbClr val="002060"/>
                </a:solidFill>
              </a:rPr>
              <a:t>cos, tg, ctg, arcsin, arcos, arctg);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б</a:t>
            </a:r>
            <a:r>
              <a:rPr lang="ru-RU" sz="8000" dirty="0">
                <a:solidFill>
                  <a:srgbClr val="002060"/>
                </a:solidFill>
              </a:rPr>
              <a:t>) не осуществляют функции средств связи, хранилища базы </a:t>
            </a:r>
            <a:r>
              <a:rPr lang="ru-RU" sz="8000" dirty="0" smtClean="0">
                <a:solidFill>
                  <a:srgbClr val="002060"/>
                </a:solidFill>
              </a:rPr>
              <a:t>данных и </a:t>
            </a:r>
            <a:r>
              <a:rPr lang="ru-RU" sz="8000" dirty="0">
                <a:solidFill>
                  <a:srgbClr val="002060"/>
                </a:solidFill>
              </a:rPr>
              <a:t>не имеют доступ к сетям передачи данных (в том числе к сети «Интернет»).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308" y="2861506"/>
            <a:ext cx="1227039" cy="1227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318" y="1524432"/>
            <a:ext cx="1170224" cy="1107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694" y="4555004"/>
            <a:ext cx="1219306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643323"/>
            <a:ext cx="6551139" cy="521467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474" y="1019340"/>
            <a:ext cx="5386472" cy="37673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6" y="4451177"/>
            <a:ext cx="3222688" cy="23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1449</Words>
  <Application>Microsoft Office PowerPoint</Application>
  <PresentationFormat>Широкоэкранный</PresentationFormat>
  <Paragraphs>174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Noto Serif</vt:lpstr>
      <vt:lpstr>Times New Roman</vt:lpstr>
      <vt:lpstr>Trebuchet MS</vt:lpstr>
      <vt:lpstr>Wingdings</vt:lpstr>
      <vt:lpstr>Метрополия</vt:lpstr>
      <vt:lpstr>   Подготовка выпускников 11-х классов  к ЕГЭ 2023 г.</vt:lpstr>
      <vt:lpstr> </vt:lpstr>
      <vt:lpstr>Расписание проведения ЕГЭ в 2023 г.</vt:lpstr>
      <vt:lpstr>Презентация PowerPoint</vt:lpstr>
      <vt:lpstr> Продолжительность ЕГЭ </vt:lpstr>
      <vt:lpstr>Как проходит ЕГЭ? Правила и процедуры</vt:lpstr>
      <vt:lpstr> РАЗРЕШЕННЫЕ СРЕДСТВА </vt:lpstr>
      <vt:lpstr>На ЕГЭ разрешается пользоваться дополнительными материалами:</vt:lpstr>
      <vt:lpstr>Поведение в аудитории ППЭ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 Аттестат о среднем общем образовании с отличием</vt:lpstr>
      <vt:lpstr>Официальный сайт Рособрнадзора</vt:lpstr>
      <vt:lpstr>Сайт ФИПИ </vt:lpstr>
      <vt:lpstr>Сайт министерства образования и  науки РСО-А </vt:lpstr>
      <vt:lpstr>Онлайн-курсы по подготовке к ЕГЭ</vt:lpstr>
      <vt:lpstr> 53-49-40 Удачи на экзаменах!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Тотоева Наталья Ивановна</cp:lastModifiedBy>
  <cp:revision>125</cp:revision>
  <cp:lastPrinted>2023-04-26T11:24:16Z</cp:lastPrinted>
  <dcterms:created xsi:type="dcterms:W3CDTF">2021-10-08T09:00:59Z</dcterms:created>
  <dcterms:modified xsi:type="dcterms:W3CDTF">2023-05-11T13:21:11Z</dcterms:modified>
</cp:coreProperties>
</file>